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1" r:id="rId3"/>
    <p:sldId id="291" r:id="rId4"/>
    <p:sldId id="310" r:id="rId5"/>
    <p:sldId id="290" r:id="rId6"/>
    <p:sldId id="294" r:id="rId7"/>
    <p:sldId id="293" r:id="rId8"/>
    <p:sldId id="279" r:id="rId9"/>
    <p:sldId id="316" r:id="rId10"/>
    <p:sldId id="306" r:id="rId11"/>
    <p:sldId id="318" r:id="rId12"/>
    <p:sldId id="315" r:id="rId13"/>
    <p:sldId id="317" r:id="rId14"/>
    <p:sldId id="296" r:id="rId15"/>
    <p:sldId id="309" r:id="rId16"/>
    <p:sldId id="304" r:id="rId17"/>
  </p:sldIdLst>
  <p:sldSz cx="9144000" cy="5143500" type="screen16x9"/>
  <p:notesSz cx="6789738"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BCDADD1-749B-447C-B5E9-49F2C6974E36}">
          <p14:sldIdLst>
            <p14:sldId id="256"/>
            <p14:sldId id="311"/>
            <p14:sldId id="291"/>
            <p14:sldId id="310"/>
            <p14:sldId id="290"/>
            <p14:sldId id="294"/>
            <p14:sldId id="293"/>
            <p14:sldId id="279"/>
            <p14:sldId id="316"/>
            <p14:sldId id="306"/>
            <p14:sldId id="318"/>
            <p14:sldId id="315"/>
            <p14:sldId id="317"/>
            <p14:sldId id="296"/>
            <p14:sldId id="309"/>
            <p14:sldId id="304"/>
          </p14:sldIdLst>
        </p14:section>
        <p14:section name="Naamloze sectie" id="{7701065F-97A2-4A81-8E36-4F76F7B09C42}">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p:scale>
          <a:sx n="106" d="100"/>
          <a:sy n="106" d="100"/>
        </p:scale>
        <p:origin x="-1764" y="-1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32770" name="Picture 2" descr="achtergrondw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5588" cy="51446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347"/>
            <a:ext cx="9180000" cy="517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4" name="Rectangle 6"/>
          <p:cNvSpPr>
            <a:spLocks noGrp="1" noChangeArrowheads="1"/>
          </p:cNvSpPr>
          <p:nvPr>
            <p:ph type="ftr" sz="quarter" idx="3"/>
          </p:nvPr>
        </p:nvSpPr>
        <p:spPr>
          <a:xfrm>
            <a:off x="3124200" y="4826794"/>
            <a:ext cx="2895600" cy="357188"/>
          </a:xfrm>
        </p:spPr>
        <p:txBody>
          <a:bodyPr/>
          <a:lstStyle>
            <a:lvl1pPr>
              <a:defRPr/>
            </a:lvl1pPr>
          </a:lstStyle>
          <a:p>
            <a:endParaRPr lang="nl-NL"/>
          </a:p>
        </p:txBody>
      </p:sp>
      <p:sp>
        <p:nvSpPr>
          <p:cNvPr id="32775" name="Rectangle 7"/>
          <p:cNvSpPr>
            <a:spLocks noGrp="1" noChangeArrowheads="1"/>
          </p:cNvSpPr>
          <p:nvPr>
            <p:ph type="sldNum" sz="quarter" idx="4"/>
          </p:nvPr>
        </p:nvSpPr>
        <p:spPr>
          <a:xfrm>
            <a:off x="179388" y="4829176"/>
            <a:ext cx="2133600" cy="357188"/>
          </a:xfrm>
        </p:spPr>
        <p:txBody>
          <a:bodyPr/>
          <a:lstStyle>
            <a:lvl1pPr>
              <a:defRPr/>
            </a:lvl1pPr>
          </a:lstStyle>
          <a:p>
            <a:fld id="{A1354DDE-79E0-4114-AE15-CBE41C5BC4D9}" type="slidenum">
              <a:rPr lang="nl-NL" smtClean="0"/>
              <a:t>‹nr.›</a:t>
            </a:fld>
            <a:endParaRPr lang="nl-NL"/>
          </a:p>
        </p:txBody>
      </p:sp>
      <p:sp>
        <p:nvSpPr>
          <p:cNvPr id="32773" name="Rectangle 5"/>
          <p:cNvSpPr>
            <a:spLocks noGrp="1" noChangeArrowheads="1"/>
          </p:cNvSpPr>
          <p:nvPr>
            <p:ph type="dt" sz="half" idx="2"/>
          </p:nvPr>
        </p:nvSpPr>
        <p:spPr>
          <a:xfrm>
            <a:off x="6804025" y="4819651"/>
            <a:ext cx="2133600" cy="357188"/>
          </a:xfrm>
        </p:spPr>
        <p:txBody>
          <a:bodyPr/>
          <a:lstStyle>
            <a:lvl1pPr>
              <a:defRPr/>
            </a:lvl1pPr>
          </a:lstStyle>
          <a:p>
            <a:fld id="{36CF0A4D-6469-4C2F-B169-7F5F436E4F91}" type="datetimeFigureOut">
              <a:rPr lang="nl-NL" smtClean="0"/>
              <a:t>12-10-2018</a:t>
            </a:fld>
            <a:endParaRPr lang="nl-NL"/>
          </a:p>
        </p:txBody>
      </p:sp>
      <p:sp>
        <p:nvSpPr>
          <p:cNvPr id="32772" name="Rectangle 4"/>
          <p:cNvSpPr>
            <a:spLocks noGrp="1" noChangeArrowheads="1"/>
          </p:cNvSpPr>
          <p:nvPr>
            <p:ph type="subTitle" idx="1"/>
          </p:nvPr>
        </p:nvSpPr>
        <p:spPr>
          <a:xfrm>
            <a:off x="684213" y="3346848"/>
            <a:ext cx="7848600" cy="736997"/>
          </a:xfrm>
        </p:spPr>
        <p:txBody>
          <a:bodyPr/>
          <a:lstStyle>
            <a:lvl1pPr marL="0" indent="0" algn="ctr">
              <a:buFontTx/>
              <a:buNone/>
              <a:defRPr>
                <a:solidFill>
                  <a:schemeClr val="bg1"/>
                </a:solidFill>
              </a:defRPr>
            </a:lvl1pPr>
          </a:lstStyle>
          <a:p>
            <a:pPr lvl="0"/>
            <a:r>
              <a:rPr lang="nl-NL" noProof="0" smtClean="0"/>
              <a:t>Klik om de ondertitelstijl van het model te bewerken</a:t>
            </a:r>
            <a:endParaRPr lang="de-DE" noProof="0" smtClean="0"/>
          </a:p>
        </p:txBody>
      </p:sp>
      <p:sp>
        <p:nvSpPr>
          <p:cNvPr id="32771" name="Rectangle 3"/>
          <p:cNvSpPr>
            <a:spLocks noGrp="1" noChangeArrowheads="1"/>
          </p:cNvSpPr>
          <p:nvPr>
            <p:ph type="ctrTitle"/>
          </p:nvPr>
        </p:nvSpPr>
        <p:spPr>
          <a:xfrm>
            <a:off x="684213" y="2301480"/>
            <a:ext cx="7848600" cy="540544"/>
          </a:xfrm>
        </p:spPr>
        <p:txBody>
          <a:bodyPr/>
          <a:lstStyle>
            <a:lvl1pPr algn="ctr">
              <a:defRPr>
                <a:solidFill>
                  <a:schemeClr val="bg1"/>
                </a:solidFill>
              </a:defRPr>
            </a:lvl1pPr>
          </a:lstStyle>
          <a:p>
            <a:pPr lvl="0"/>
            <a:r>
              <a:rPr lang="nl-NL" noProof="0" smtClean="0"/>
              <a:t>Klik om de stijl te bewerken</a:t>
            </a:r>
            <a:endParaRPr lang="de-DE"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6CF0A4D-6469-4C2F-B169-7F5F436E4F91}" type="datetimeFigureOut">
              <a:rPr lang="nl-NL" smtClean="0"/>
              <a:t>12-10-2018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354DDE-79E0-4114-AE15-CBE41C5BC4D9}" type="slidenum">
              <a:rPr lang="nl-NL" smtClean="0"/>
              <a:t>‹nr.›</a:t>
            </a:fld>
            <a:endParaRPr lang="nl-NL"/>
          </a:p>
        </p:txBody>
      </p:sp>
    </p:spTree>
    <p:extLst>
      <p:ext uri="{BB962C8B-B14F-4D97-AF65-F5344CB8AC3E}">
        <p14:creationId xmlns:p14="http://schemas.microsoft.com/office/powerpoint/2010/main" val="408403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36CF0A4D-6469-4C2F-B169-7F5F436E4F91}" type="datetimeFigureOut">
              <a:rPr lang="nl-NL" smtClean="0"/>
              <a:t>12-10-2018</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A1354DDE-79E0-4114-AE15-CBE41C5BC4D9}" type="slidenum">
              <a:rPr lang="nl-NL" smtClean="0"/>
              <a:t>‹nr.›</a:t>
            </a:fld>
            <a:endParaRPr lang="nl-NL"/>
          </a:p>
        </p:txBody>
      </p:sp>
    </p:spTree>
    <p:extLst>
      <p:ext uri="{BB962C8B-B14F-4D97-AF65-F5344CB8AC3E}">
        <p14:creationId xmlns:p14="http://schemas.microsoft.com/office/powerpoint/2010/main" val="106949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6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36CF0A4D-6469-4C2F-B169-7F5F436E4F91}" type="datetimeFigureOut">
              <a:rPr lang="nl-NL" smtClean="0"/>
              <a:t>12-10-2018</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A1354DDE-79E0-4114-AE15-CBE41C5BC4D9}" type="slidenum">
              <a:rPr lang="nl-NL" smtClean="0"/>
              <a:t>‹nr.›</a:t>
            </a:fld>
            <a:endParaRPr lang="nl-NL"/>
          </a:p>
        </p:txBody>
      </p:sp>
    </p:spTree>
    <p:extLst>
      <p:ext uri="{BB962C8B-B14F-4D97-AF65-F5344CB8AC3E}">
        <p14:creationId xmlns:p14="http://schemas.microsoft.com/office/powerpoint/2010/main" val="314007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3568" y="1347614"/>
            <a:ext cx="3744913" cy="323969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2000" y="1347614"/>
            <a:ext cx="3746500" cy="323969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36CF0A4D-6469-4C2F-B169-7F5F436E4F91}" type="datetimeFigureOut">
              <a:rPr lang="nl-NL" smtClean="0"/>
              <a:t>12-10-2018</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A1354DDE-79E0-4114-AE15-CBE41C5BC4D9}" type="slidenum">
              <a:rPr lang="nl-NL" smtClean="0"/>
              <a:t>‹nr.›</a:t>
            </a:fld>
            <a:endParaRPr lang="nl-NL"/>
          </a:p>
        </p:txBody>
      </p:sp>
    </p:spTree>
    <p:extLst>
      <p:ext uri="{BB962C8B-B14F-4D97-AF65-F5344CB8AC3E}">
        <p14:creationId xmlns:p14="http://schemas.microsoft.com/office/powerpoint/2010/main" val="198444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8"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36CF0A4D-6469-4C2F-B169-7F5F436E4F91}" type="datetimeFigureOut">
              <a:rPr lang="nl-NL" smtClean="0"/>
              <a:t>12-10-2018</a:t>
            </a:fld>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A1354DDE-79E0-4114-AE15-CBE41C5BC4D9}" type="slidenum">
              <a:rPr lang="nl-NL" smtClean="0"/>
              <a:t>‹nr.›</a:t>
            </a:fld>
            <a:endParaRPr lang="nl-NL"/>
          </a:p>
        </p:txBody>
      </p:sp>
    </p:spTree>
    <p:extLst>
      <p:ext uri="{BB962C8B-B14F-4D97-AF65-F5344CB8AC3E}">
        <p14:creationId xmlns:p14="http://schemas.microsoft.com/office/powerpoint/2010/main" val="168687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36CF0A4D-6469-4C2F-B169-7F5F436E4F91}" type="datetimeFigureOut">
              <a:rPr lang="nl-NL" smtClean="0"/>
              <a:t>12-10-2018</a:t>
            </a:fld>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A1354DDE-79E0-4114-AE15-CBE41C5BC4D9}" type="slidenum">
              <a:rPr lang="nl-NL" smtClean="0"/>
              <a:t>‹nr.›</a:t>
            </a:fld>
            <a:endParaRPr lang="nl-NL"/>
          </a:p>
        </p:txBody>
      </p:sp>
    </p:spTree>
    <p:extLst>
      <p:ext uri="{BB962C8B-B14F-4D97-AF65-F5344CB8AC3E}">
        <p14:creationId xmlns:p14="http://schemas.microsoft.com/office/powerpoint/2010/main" val="224886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36CF0A4D-6469-4C2F-B169-7F5F436E4F91}" type="datetimeFigureOut">
              <a:rPr lang="nl-NL" smtClean="0"/>
              <a:t>12-10-2018</a:t>
            </a:fld>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A1354DDE-79E0-4114-AE15-CBE41C5BC4D9}" type="slidenum">
              <a:rPr lang="nl-NL" smtClean="0"/>
              <a:t>‹nr.›</a:t>
            </a:fld>
            <a:endParaRPr lang="nl-NL"/>
          </a:p>
        </p:txBody>
      </p:sp>
    </p:spTree>
    <p:extLst>
      <p:ext uri="{BB962C8B-B14F-4D97-AF65-F5344CB8AC3E}">
        <p14:creationId xmlns:p14="http://schemas.microsoft.com/office/powerpoint/2010/main" val="204686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843558"/>
            <a:ext cx="3008313" cy="72008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843558"/>
            <a:ext cx="5111750" cy="3751066"/>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457202" y="1635646"/>
            <a:ext cx="3008313" cy="29589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36CF0A4D-6469-4C2F-B169-7F5F436E4F91}" type="datetimeFigureOut">
              <a:rPr lang="nl-NL" smtClean="0"/>
              <a:t>12-10-2018</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A1354DDE-79E0-4114-AE15-CBE41C5BC4D9}" type="slidenum">
              <a:rPr lang="nl-NL" smtClean="0"/>
              <a:t>‹nr.›</a:t>
            </a:fld>
            <a:endParaRPr lang="nl-NL"/>
          </a:p>
        </p:txBody>
      </p:sp>
    </p:spTree>
    <p:extLst>
      <p:ext uri="{BB962C8B-B14F-4D97-AF65-F5344CB8AC3E}">
        <p14:creationId xmlns:p14="http://schemas.microsoft.com/office/powerpoint/2010/main" val="160782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23528" y="3723878"/>
            <a:ext cx="6696744"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323528" y="627534"/>
            <a:ext cx="6667128"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323528" y="4155926"/>
            <a:ext cx="6696744"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36CF0A4D-6469-4C2F-B169-7F5F436E4F91}" type="datetimeFigureOut">
              <a:rPr lang="nl-NL" smtClean="0"/>
              <a:t>12-10-2018</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A1354DDE-79E0-4114-AE15-CBE41C5BC4D9}" type="slidenum">
              <a:rPr lang="nl-NL" smtClean="0"/>
              <a:t>‹nr.›</a:t>
            </a:fld>
            <a:endParaRPr lang="nl-NL"/>
          </a:p>
        </p:txBody>
      </p:sp>
    </p:spTree>
    <p:extLst>
      <p:ext uri="{BB962C8B-B14F-4D97-AF65-F5344CB8AC3E}">
        <p14:creationId xmlns:p14="http://schemas.microsoft.com/office/powerpoint/2010/main" val="399834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achtergrondwi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
            <a:ext cx="9145588" cy="5144691"/>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3568" y="205978"/>
            <a:ext cx="604867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err="1" smtClean="0"/>
              <a:t>Klik</a:t>
            </a:r>
            <a:r>
              <a:rPr lang="de-DE" dirty="0" smtClean="0"/>
              <a:t> </a:t>
            </a:r>
            <a:r>
              <a:rPr lang="de-DE" dirty="0" err="1" smtClean="0"/>
              <a:t>om</a:t>
            </a:r>
            <a:r>
              <a:rPr lang="de-DE" dirty="0" smtClean="0"/>
              <a:t> </a:t>
            </a:r>
            <a:r>
              <a:rPr lang="de-DE" dirty="0" err="1" smtClean="0"/>
              <a:t>het</a:t>
            </a:r>
            <a:r>
              <a:rPr lang="de-DE" dirty="0" smtClean="0"/>
              <a:t> </a:t>
            </a:r>
            <a:r>
              <a:rPr lang="de-DE" dirty="0" err="1" smtClean="0"/>
              <a:t>opmaakprofiel</a:t>
            </a:r>
            <a:r>
              <a:rPr lang="de-DE" dirty="0" smtClean="0"/>
              <a:t> </a:t>
            </a:r>
            <a:r>
              <a:rPr lang="de-DE" dirty="0" err="1" smtClean="0"/>
              <a:t>te</a:t>
            </a:r>
            <a:r>
              <a:rPr lang="de-DE" dirty="0" smtClean="0"/>
              <a:t> </a:t>
            </a:r>
            <a:r>
              <a:rPr lang="de-DE" dirty="0" err="1" smtClean="0"/>
              <a:t>bewerken</a:t>
            </a:r>
            <a:endParaRPr lang="de-DE" dirty="0" smtClean="0"/>
          </a:p>
        </p:txBody>
      </p:sp>
      <p:sp>
        <p:nvSpPr>
          <p:cNvPr id="1027" name="Rectangle 3"/>
          <p:cNvSpPr>
            <a:spLocks noGrp="1" noChangeArrowheads="1"/>
          </p:cNvSpPr>
          <p:nvPr>
            <p:ph type="body" idx="1"/>
          </p:nvPr>
        </p:nvSpPr>
        <p:spPr bwMode="auto">
          <a:xfrm>
            <a:off x="683568" y="1491855"/>
            <a:ext cx="8039745" cy="323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err="1" smtClean="0"/>
              <a:t>Klik</a:t>
            </a:r>
            <a:r>
              <a:rPr lang="de-DE" dirty="0" smtClean="0"/>
              <a:t> </a:t>
            </a:r>
            <a:r>
              <a:rPr lang="de-DE" dirty="0" err="1" smtClean="0"/>
              <a:t>om</a:t>
            </a:r>
            <a:r>
              <a:rPr lang="de-DE" dirty="0" smtClean="0"/>
              <a:t> de </a:t>
            </a:r>
            <a:r>
              <a:rPr lang="de-DE" dirty="0" err="1" smtClean="0"/>
              <a:t>opmaakprofielen</a:t>
            </a:r>
            <a:r>
              <a:rPr lang="de-DE" dirty="0" smtClean="0"/>
              <a:t> van de </a:t>
            </a:r>
            <a:r>
              <a:rPr lang="de-DE" dirty="0" err="1" smtClean="0"/>
              <a:t>modeltekst</a:t>
            </a:r>
            <a:r>
              <a:rPr lang="de-DE" dirty="0" smtClean="0"/>
              <a:t> </a:t>
            </a:r>
            <a:r>
              <a:rPr lang="de-DE" dirty="0" err="1" smtClean="0"/>
              <a:t>te</a:t>
            </a:r>
            <a:r>
              <a:rPr lang="de-DE" dirty="0" smtClean="0"/>
              <a:t> </a:t>
            </a:r>
            <a:r>
              <a:rPr lang="de-DE" dirty="0" err="1" smtClean="0"/>
              <a:t>bewerken</a:t>
            </a:r>
            <a:endParaRPr lang="de-DE" dirty="0" smtClean="0"/>
          </a:p>
          <a:p>
            <a:pPr lvl="1"/>
            <a:r>
              <a:rPr lang="de-DE" dirty="0" smtClean="0"/>
              <a:t>Tweede </a:t>
            </a:r>
            <a:r>
              <a:rPr lang="de-DE" dirty="0" err="1" smtClean="0"/>
              <a:t>niveau</a:t>
            </a:r>
            <a:endParaRPr lang="de-DE" dirty="0" smtClean="0"/>
          </a:p>
          <a:p>
            <a:pPr lvl="2"/>
            <a:r>
              <a:rPr lang="de-DE" dirty="0" err="1" smtClean="0"/>
              <a:t>Derde</a:t>
            </a:r>
            <a:r>
              <a:rPr lang="de-DE" dirty="0" smtClean="0"/>
              <a:t> </a:t>
            </a:r>
            <a:r>
              <a:rPr lang="de-DE" dirty="0" err="1" smtClean="0"/>
              <a:t>niveau</a:t>
            </a:r>
            <a:endParaRPr lang="de-DE" dirty="0" smtClean="0"/>
          </a:p>
          <a:p>
            <a:pPr lvl="3"/>
            <a:r>
              <a:rPr lang="de-DE" dirty="0" err="1" smtClean="0"/>
              <a:t>Vierde</a:t>
            </a:r>
            <a:r>
              <a:rPr lang="de-DE" dirty="0" smtClean="0"/>
              <a:t> </a:t>
            </a:r>
            <a:r>
              <a:rPr lang="de-DE" dirty="0" err="1" smtClean="0"/>
              <a:t>niveau</a:t>
            </a:r>
            <a:endParaRPr lang="de-DE" dirty="0" smtClean="0"/>
          </a:p>
          <a:p>
            <a:pPr lvl="4"/>
            <a:r>
              <a:rPr lang="de-DE" dirty="0" err="1" smtClean="0"/>
              <a:t>Vijfde</a:t>
            </a:r>
            <a:r>
              <a:rPr lang="de-DE" dirty="0" smtClean="0"/>
              <a:t> </a:t>
            </a:r>
            <a:r>
              <a:rPr lang="de-DE" dirty="0" err="1" smtClean="0"/>
              <a:t>niveau</a:t>
            </a:r>
            <a:endParaRPr lang="de-DE" dirty="0" smtClean="0"/>
          </a:p>
        </p:txBody>
      </p:sp>
      <p:sp>
        <p:nvSpPr>
          <p:cNvPr id="1028" name="Rectangle 4"/>
          <p:cNvSpPr>
            <a:spLocks noGrp="1" noChangeArrowheads="1"/>
          </p:cNvSpPr>
          <p:nvPr>
            <p:ph type="dt" sz="half" idx="2"/>
          </p:nvPr>
        </p:nvSpPr>
        <p:spPr bwMode="auto">
          <a:xfrm>
            <a:off x="6516688" y="480060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200" b="1">
                <a:solidFill>
                  <a:schemeClr val="bg1"/>
                </a:solidFill>
              </a:defRPr>
            </a:lvl1pPr>
          </a:lstStyle>
          <a:p>
            <a:fld id="{36CF0A4D-6469-4C2F-B169-7F5F436E4F91}" type="datetimeFigureOut">
              <a:rPr lang="nl-NL" smtClean="0"/>
              <a:t>12-10-2018</a:t>
            </a:fld>
            <a:endParaRPr lang="nl-NL"/>
          </a:p>
        </p:txBody>
      </p:sp>
      <p:sp>
        <p:nvSpPr>
          <p:cNvPr id="1029" name="Rectangle 5"/>
          <p:cNvSpPr>
            <a:spLocks noGrp="1" noChangeArrowheads="1"/>
          </p:cNvSpPr>
          <p:nvPr>
            <p:ph type="ftr" sz="quarter" idx="3"/>
          </p:nvPr>
        </p:nvSpPr>
        <p:spPr bwMode="auto">
          <a:xfrm>
            <a:off x="2484441" y="4800601"/>
            <a:ext cx="374332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200" b="1">
                <a:solidFill>
                  <a:schemeClr val="bg1"/>
                </a:solidFill>
              </a:defRPr>
            </a:lvl1pPr>
          </a:lstStyle>
          <a:p>
            <a:endParaRPr lang="nl-NL"/>
          </a:p>
        </p:txBody>
      </p:sp>
      <p:sp>
        <p:nvSpPr>
          <p:cNvPr id="1030" name="Rectangle 6"/>
          <p:cNvSpPr>
            <a:spLocks noGrp="1" noChangeArrowheads="1"/>
          </p:cNvSpPr>
          <p:nvPr>
            <p:ph type="sldNum" sz="quarter" idx="4"/>
          </p:nvPr>
        </p:nvSpPr>
        <p:spPr bwMode="auto">
          <a:xfrm>
            <a:off x="179388" y="4810126"/>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b="1">
                <a:solidFill>
                  <a:schemeClr val="bg1"/>
                </a:solidFill>
              </a:defRPr>
            </a:lvl1pPr>
          </a:lstStyle>
          <a:p>
            <a:fld id="{A1354DDE-79E0-4114-AE15-CBE41C5BC4D9}" type="slidenum">
              <a:rPr lang="nl-NL" smtClean="0"/>
              <a:t>‹nr.›</a:t>
            </a:fld>
            <a:endParaRPr lang="nl-NL"/>
          </a:p>
        </p:txBody>
      </p:sp>
      <p:pic>
        <p:nvPicPr>
          <p:cNvPr id="3" name="Afbeelding 2"/>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b="28191"/>
          <a:stretch/>
        </p:blipFill>
        <p:spPr>
          <a:xfrm>
            <a:off x="6660232" y="-164554"/>
            <a:ext cx="2238600" cy="105990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3000" b="1">
          <a:solidFill>
            <a:srgbClr val="006699"/>
          </a:solidFill>
          <a:latin typeface="+mj-lt"/>
          <a:ea typeface="+mj-ea"/>
          <a:cs typeface="+mj-cs"/>
        </a:defRPr>
      </a:lvl1pPr>
      <a:lvl2pPr algn="l" rtl="0" eaLnBrk="1" fontAlgn="base" hangingPunct="1">
        <a:spcBef>
          <a:spcPct val="0"/>
        </a:spcBef>
        <a:spcAft>
          <a:spcPct val="0"/>
        </a:spcAft>
        <a:defRPr sz="3000" b="1">
          <a:solidFill>
            <a:srgbClr val="006699"/>
          </a:solidFill>
          <a:latin typeface="Arial" charset="0"/>
        </a:defRPr>
      </a:lvl2pPr>
      <a:lvl3pPr algn="l" rtl="0" eaLnBrk="1" fontAlgn="base" hangingPunct="1">
        <a:spcBef>
          <a:spcPct val="0"/>
        </a:spcBef>
        <a:spcAft>
          <a:spcPct val="0"/>
        </a:spcAft>
        <a:defRPr sz="3000" b="1">
          <a:solidFill>
            <a:srgbClr val="006699"/>
          </a:solidFill>
          <a:latin typeface="Arial" charset="0"/>
        </a:defRPr>
      </a:lvl3pPr>
      <a:lvl4pPr algn="l" rtl="0" eaLnBrk="1" fontAlgn="base" hangingPunct="1">
        <a:spcBef>
          <a:spcPct val="0"/>
        </a:spcBef>
        <a:spcAft>
          <a:spcPct val="0"/>
        </a:spcAft>
        <a:defRPr sz="3000" b="1">
          <a:solidFill>
            <a:srgbClr val="006699"/>
          </a:solidFill>
          <a:latin typeface="Arial" charset="0"/>
        </a:defRPr>
      </a:lvl4pPr>
      <a:lvl5pPr algn="l" rtl="0" eaLnBrk="1" fontAlgn="base" hangingPunct="1">
        <a:spcBef>
          <a:spcPct val="0"/>
        </a:spcBef>
        <a:spcAft>
          <a:spcPct val="0"/>
        </a:spcAft>
        <a:defRPr sz="3000" b="1">
          <a:solidFill>
            <a:srgbClr val="006699"/>
          </a:solidFill>
          <a:latin typeface="Arial" charset="0"/>
        </a:defRPr>
      </a:lvl5pPr>
      <a:lvl6pPr marL="457200" algn="l" rtl="0" eaLnBrk="1" fontAlgn="base" hangingPunct="1">
        <a:spcBef>
          <a:spcPct val="0"/>
        </a:spcBef>
        <a:spcAft>
          <a:spcPct val="0"/>
        </a:spcAft>
        <a:defRPr sz="3000" b="1">
          <a:solidFill>
            <a:srgbClr val="006699"/>
          </a:solidFill>
          <a:latin typeface="Arial" charset="0"/>
        </a:defRPr>
      </a:lvl6pPr>
      <a:lvl7pPr marL="914400" algn="l" rtl="0" eaLnBrk="1" fontAlgn="base" hangingPunct="1">
        <a:spcBef>
          <a:spcPct val="0"/>
        </a:spcBef>
        <a:spcAft>
          <a:spcPct val="0"/>
        </a:spcAft>
        <a:defRPr sz="3000" b="1">
          <a:solidFill>
            <a:srgbClr val="006699"/>
          </a:solidFill>
          <a:latin typeface="Arial" charset="0"/>
        </a:defRPr>
      </a:lvl7pPr>
      <a:lvl8pPr marL="1371600" algn="l" rtl="0" eaLnBrk="1" fontAlgn="base" hangingPunct="1">
        <a:spcBef>
          <a:spcPct val="0"/>
        </a:spcBef>
        <a:spcAft>
          <a:spcPct val="0"/>
        </a:spcAft>
        <a:defRPr sz="3000" b="1">
          <a:solidFill>
            <a:srgbClr val="006699"/>
          </a:solidFill>
          <a:latin typeface="Arial" charset="0"/>
        </a:defRPr>
      </a:lvl8pPr>
      <a:lvl9pPr marL="1828800" algn="l" rtl="0" eaLnBrk="1" fontAlgn="base" hangingPunct="1">
        <a:spcBef>
          <a:spcPct val="0"/>
        </a:spcBef>
        <a:spcAft>
          <a:spcPct val="0"/>
        </a:spcAft>
        <a:defRPr sz="3000" b="1">
          <a:solidFill>
            <a:srgbClr val="006699"/>
          </a:solidFill>
          <a:latin typeface="Arial" charset="0"/>
        </a:defRPr>
      </a:lvl9pPr>
    </p:titleStyle>
    <p:bodyStyle>
      <a:lvl1pPr marL="342900" indent="-342900" algn="l" rtl="0" eaLnBrk="1" fontAlgn="base" hangingPunct="1">
        <a:spcBef>
          <a:spcPct val="20000"/>
        </a:spcBef>
        <a:spcAft>
          <a:spcPct val="0"/>
        </a:spcAft>
        <a:buClr>
          <a:srgbClr val="006699"/>
        </a:buClr>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006699"/>
        </a:buClr>
        <a:buFont typeface="Arial" charset="0"/>
        <a:buChar char="–"/>
        <a:defRPr sz="2000">
          <a:solidFill>
            <a:schemeClr val="tx1"/>
          </a:solidFill>
          <a:latin typeface="+mn-lt"/>
        </a:defRPr>
      </a:lvl2pPr>
      <a:lvl3pPr marL="1143000" indent="-228600" algn="l" rtl="0" eaLnBrk="1" fontAlgn="base" hangingPunct="1">
        <a:spcBef>
          <a:spcPct val="20000"/>
        </a:spcBef>
        <a:spcAft>
          <a:spcPct val="0"/>
        </a:spcAft>
        <a:buClr>
          <a:srgbClr val="006699"/>
        </a:buClr>
        <a:buChar char="•"/>
        <a:defRPr sz="2000">
          <a:solidFill>
            <a:schemeClr val="tx1"/>
          </a:solidFill>
          <a:latin typeface="+mn-lt"/>
        </a:defRPr>
      </a:lvl3pPr>
      <a:lvl4pPr marL="1600200" indent="-228600" algn="l" rtl="0" eaLnBrk="1" fontAlgn="base" hangingPunct="1">
        <a:spcBef>
          <a:spcPct val="20000"/>
        </a:spcBef>
        <a:spcAft>
          <a:spcPct val="0"/>
        </a:spcAft>
        <a:buClr>
          <a:srgbClr val="006699"/>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9502"/>
            <a:ext cx="2925462" cy="4197402"/>
          </a:xfrm>
          <a:prstGeom prst="rect">
            <a:avLst/>
          </a:prstGeom>
        </p:spPr>
      </p:pic>
      <p:sp>
        <p:nvSpPr>
          <p:cNvPr id="3" name="Ondertitel 2"/>
          <p:cNvSpPr>
            <a:spLocks noGrp="1"/>
          </p:cNvSpPr>
          <p:nvPr>
            <p:ph type="subTitle" idx="1"/>
          </p:nvPr>
        </p:nvSpPr>
        <p:spPr>
          <a:xfrm>
            <a:off x="1691680" y="2859782"/>
            <a:ext cx="7848600" cy="736997"/>
          </a:xfrm>
        </p:spPr>
        <p:txBody>
          <a:bodyPr/>
          <a:lstStyle/>
          <a:p>
            <a:r>
              <a:rPr lang="nl-NL" sz="2500" b="1" dirty="0" smtClean="0"/>
              <a:t>Slotbijeenkomst</a:t>
            </a:r>
          </a:p>
        </p:txBody>
      </p:sp>
      <p:sp>
        <p:nvSpPr>
          <p:cNvPr id="2" name="Titel 1"/>
          <p:cNvSpPr>
            <a:spLocks noGrp="1"/>
          </p:cNvSpPr>
          <p:nvPr>
            <p:ph type="ctrTitle"/>
          </p:nvPr>
        </p:nvSpPr>
        <p:spPr>
          <a:xfrm>
            <a:off x="2051720" y="2167931"/>
            <a:ext cx="7848600" cy="540544"/>
          </a:xfrm>
        </p:spPr>
        <p:txBody>
          <a:bodyPr/>
          <a:lstStyle/>
          <a:p>
            <a:r>
              <a:rPr lang="nl-NL" sz="3100" dirty="0" smtClean="0"/>
              <a:t>Visie Dorpsgericht werken 3.0</a:t>
            </a:r>
            <a:endParaRPr lang="nl-NL" sz="3100" dirty="0"/>
          </a:p>
        </p:txBody>
      </p:sp>
    </p:spTree>
    <p:extLst>
      <p:ext uri="{BB962C8B-B14F-4D97-AF65-F5344CB8AC3E}">
        <p14:creationId xmlns:p14="http://schemas.microsoft.com/office/powerpoint/2010/main" val="290360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05978"/>
            <a:ext cx="6912768" cy="857250"/>
          </a:xfrm>
        </p:spPr>
        <p:txBody>
          <a:bodyPr/>
          <a:lstStyle/>
          <a:p>
            <a:r>
              <a:rPr lang="nl-NL" dirty="0"/>
              <a:t>I</a:t>
            </a:r>
            <a:r>
              <a:rPr lang="nl-NL" dirty="0" smtClean="0"/>
              <a:t>nwoners </a:t>
            </a:r>
            <a:br>
              <a:rPr lang="nl-NL" dirty="0" smtClean="0"/>
            </a:br>
            <a:r>
              <a:rPr lang="nl-NL" dirty="0" smtClean="0"/>
              <a:t>(via enquête + online dialoog)</a:t>
            </a:r>
            <a:endParaRPr lang="nl-NL" dirty="0"/>
          </a:p>
        </p:txBody>
      </p:sp>
      <p:sp>
        <p:nvSpPr>
          <p:cNvPr id="3" name="Tijdelijke aanduiding voor inhoud 2"/>
          <p:cNvSpPr>
            <a:spLocks noGrp="1"/>
          </p:cNvSpPr>
          <p:nvPr>
            <p:ph idx="1"/>
          </p:nvPr>
        </p:nvSpPr>
        <p:spPr>
          <a:xfrm>
            <a:off x="683568" y="1347614"/>
            <a:ext cx="8039745" cy="3600400"/>
          </a:xfrm>
        </p:spPr>
        <p:txBody>
          <a:bodyPr/>
          <a:lstStyle/>
          <a:p>
            <a:pPr lvl="0"/>
            <a:r>
              <a:rPr lang="nl-NL" sz="1900" dirty="0" smtClean="0">
                <a:solidFill>
                  <a:schemeClr val="accent3"/>
                </a:solidFill>
              </a:rPr>
              <a:t>Communicatie</a:t>
            </a:r>
          </a:p>
          <a:p>
            <a:pPr lvl="0"/>
            <a:r>
              <a:rPr lang="nl-NL" sz="1900" dirty="0" smtClean="0">
                <a:solidFill>
                  <a:schemeClr val="accent3"/>
                </a:solidFill>
              </a:rPr>
              <a:t>Meedenken</a:t>
            </a:r>
          </a:p>
          <a:p>
            <a:pPr lvl="0"/>
            <a:r>
              <a:rPr lang="nl-NL" sz="1900" dirty="0" smtClean="0">
                <a:solidFill>
                  <a:schemeClr val="accent3"/>
                </a:solidFill>
              </a:rPr>
              <a:t>(On)bekendheid bewonersgroepen</a:t>
            </a:r>
          </a:p>
          <a:p>
            <a:pPr lvl="0"/>
            <a:r>
              <a:rPr lang="nl-NL" sz="1900" dirty="0" smtClean="0">
                <a:solidFill>
                  <a:schemeClr val="accent3"/>
                </a:solidFill>
              </a:rPr>
              <a:t>Niet </a:t>
            </a:r>
            <a:r>
              <a:rPr lang="nl-NL" sz="1900" dirty="0">
                <a:solidFill>
                  <a:schemeClr val="accent3"/>
                </a:solidFill>
              </a:rPr>
              <a:t>iedereen wil meedoen/meehelpen, </a:t>
            </a:r>
            <a:r>
              <a:rPr lang="nl-NL" sz="1900" dirty="0" smtClean="0">
                <a:solidFill>
                  <a:schemeClr val="accent3"/>
                </a:solidFill>
              </a:rPr>
              <a:t>soms alleen geïnformeerd worden</a:t>
            </a:r>
            <a:endParaRPr lang="nl-NL" sz="1900" dirty="0">
              <a:solidFill>
                <a:schemeClr val="accent3"/>
              </a:solidFill>
            </a:endParaRPr>
          </a:p>
          <a:p>
            <a:pPr lvl="0"/>
            <a:r>
              <a:rPr lang="nl-NL" sz="1900" dirty="0" smtClean="0">
                <a:solidFill>
                  <a:schemeClr val="accent3"/>
                </a:solidFill>
              </a:rPr>
              <a:t>Soms dringen de gevolgen van een besluit pas tijdens de uitvoering door bij betrokkenen/inwoners. Het </a:t>
            </a:r>
            <a:r>
              <a:rPr lang="nl-NL" sz="1900" dirty="0">
                <a:solidFill>
                  <a:schemeClr val="accent3"/>
                </a:solidFill>
              </a:rPr>
              <a:t>proces en de besluitvorming is dan al geweest en is (blijkbaar) aan deze mensen voorbijgegaan. Ze lopen er dan tegen aan dat er </a:t>
            </a:r>
            <a:r>
              <a:rPr lang="nl-NL" sz="1900" dirty="0" smtClean="0">
                <a:solidFill>
                  <a:schemeClr val="accent3"/>
                </a:solidFill>
              </a:rPr>
              <a:t>op dat moment </a:t>
            </a:r>
            <a:r>
              <a:rPr lang="nl-NL" sz="1900" dirty="0">
                <a:solidFill>
                  <a:schemeClr val="accent3"/>
                </a:solidFill>
              </a:rPr>
              <a:t>geen wijzigingen meer doorgevoerd kunnen </a:t>
            </a:r>
            <a:r>
              <a:rPr lang="nl-NL" sz="1900" dirty="0" smtClean="0">
                <a:solidFill>
                  <a:schemeClr val="accent3"/>
                </a:solidFill>
              </a:rPr>
              <a:t>worden</a:t>
            </a:r>
            <a:endParaRPr lang="nl-NL" sz="1900" dirty="0">
              <a:solidFill>
                <a:schemeClr val="accent3"/>
              </a:solidFill>
            </a:endParaRPr>
          </a:p>
          <a:p>
            <a:pPr lvl="0"/>
            <a:endParaRPr lang="nl-NL" dirty="0">
              <a:solidFill>
                <a:srgbClr val="FF0000"/>
              </a:solidFill>
            </a:endParaRPr>
          </a:p>
          <a:p>
            <a:pPr marL="0" indent="0">
              <a:buNone/>
            </a:pPr>
            <a:endParaRPr lang="nl-NL" dirty="0"/>
          </a:p>
        </p:txBody>
      </p:sp>
    </p:spTree>
    <p:extLst>
      <p:ext uri="{BB962C8B-B14F-4D97-AF65-F5344CB8AC3E}">
        <p14:creationId xmlns:p14="http://schemas.microsoft.com/office/powerpoint/2010/main" val="4255326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05978"/>
            <a:ext cx="6912768" cy="857250"/>
          </a:xfrm>
        </p:spPr>
        <p:txBody>
          <a:bodyPr/>
          <a:lstStyle/>
          <a:p>
            <a:r>
              <a:rPr lang="nl-NL" dirty="0"/>
              <a:t>Interne organisatie:</a:t>
            </a:r>
          </a:p>
        </p:txBody>
      </p:sp>
      <p:sp>
        <p:nvSpPr>
          <p:cNvPr id="3" name="Tijdelijke aanduiding voor inhoud 2"/>
          <p:cNvSpPr>
            <a:spLocks noGrp="1"/>
          </p:cNvSpPr>
          <p:nvPr>
            <p:ph idx="1"/>
          </p:nvPr>
        </p:nvSpPr>
        <p:spPr>
          <a:xfrm>
            <a:off x="683568" y="1063228"/>
            <a:ext cx="8280920" cy="3744416"/>
          </a:xfrm>
        </p:spPr>
        <p:txBody>
          <a:bodyPr/>
          <a:lstStyle/>
          <a:p>
            <a:pPr lvl="0"/>
            <a:r>
              <a:rPr lang="nl-NL" sz="1800" dirty="0" smtClean="0"/>
              <a:t>Dorpsgericht werken zorgt voor draagvlak</a:t>
            </a:r>
            <a:endParaRPr lang="nl-NL" sz="1800" dirty="0"/>
          </a:p>
          <a:p>
            <a:pPr lvl="0"/>
            <a:r>
              <a:rPr lang="nl-NL" sz="1800" dirty="0" smtClean="0">
                <a:solidFill>
                  <a:schemeClr val="accent3"/>
                </a:solidFill>
              </a:rPr>
              <a:t>Belangrijk om integraal te werken</a:t>
            </a:r>
            <a:endParaRPr lang="nl-NL" sz="1800" dirty="0">
              <a:solidFill>
                <a:schemeClr val="accent3"/>
              </a:solidFill>
            </a:endParaRPr>
          </a:p>
          <a:p>
            <a:pPr lvl="0"/>
            <a:r>
              <a:rPr lang="nl-NL" sz="1800" dirty="0">
                <a:solidFill>
                  <a:schemeClr val="accent3"/>
                </a:solidFill>
              </a:rPr>
              <a:t>Verkregen draagvlak </a:t>
            </a:r>
            <a:r>
              <a:rPr lang="nl-NL" sz="1800" dirty="0" smtClean="0">
                <a:solidFill>
                  <a:schemeClr val="accent3"/>
                </a:solidFill>
              </a:rPr>
              <a:t>communiceren richting raad (en andere partijen)</a:t>
            </a:r>
            <a:endParaRPr lang="nl-NL" sz="1800" dirty="0">
              <a:solidFill>
                <a:schemeClr val="accent3"/>
              </a:solidFill>
            </a:endParaRPr>
          </a:p>
          <a:p>
            <a:pPr lvl="0"/>
            <a:r>
              <a:rPr lang="nl-NL" sz="1800" dirty="0" smtClean="0">
                <a:solidFill>
                  <a:schemeClr val="accent3"/>
                </a:solidFill>
              </a:rPr>
              <a:t>Verwachtingsmanagement</a:t>
            </a:r>
            <a:endParaRPr lang="nl-NL" sz="1800" dirty="0">
              <a:solidFill>
                <a:schemeClr val="accent3"/>
              </a:solidFill>
            </a:endParaRPr>
          </a:p>
          <a:p>
            <a:pPr lvl="0"/>
            <a:r>
              <a:rPr lang="nl-NL" sz="1800" dirty="0" smtClean="0"/>
              <a:t>Vertegenwoordiging</a:t>
            </a:r>
            <a:r>
              <a:rPr lang="nl-NL" sz="1800" dirty="0"/>
              <a:t>: </a:t>
            </a:r>
            <a:r>
              <a:rPr lang="nl-NL" sz="1800" dirty="0" smtClean="0"/>
              <a:t>bijv</a:t>
            </a:r>
            <a:r>
              <a:rPr lang="nl-NL" sz="1800" dirty="0"/>
              <a:t>. jongeren en mensen met een beperking vaak niet </a:t>
            </a:r>
            <a:r>
              <a:rPr lang="nl-NL" sz="1800" dirty="0" smtClean="0"/>
              <a:t>vertegenwoordigd</a:t>
            </a:r>
            <a:endParaRPr lang="nl-NL" sz="1800" dirty="0"/>
          </a:p>
          <a:p>
            <a:pPr lvl="0"/>
            <a:r>
              <a:rPr lang="nl-NL" sz="1800" dirty="0">
                <a:solidFill>
                  <a:schemeClr val="accent3"/>
                </a:solidFill>
              </a:rPr>
              <a:t>Goede afspraken </a:t>
            </a:r>
            <a:r>
              <a:rPr lang="nl-NL" sz="1800" dirty="0" smtClean="0">
                <a:solidFill>
                  <a:schemeClr val="accent3"/>
                </a:solidFill>
              </a:rPr>
              <a:t>maken</a:t>
            </a:r>
          </a:p>
          <a:p>
            <a:r>
              <a:rPr lang="nl-NL" sz="1800" dirty="0">
                <a:solidFill>
                  <a:schemeClr val="accent3"/>
                </a:solidFill>
              </a:rPr>
              <a:t>Soms dringen de gevolgen van een besluit pas tijdens de uitvoering door bij betrokkenen/inwoners. Het proces en de besluitvorming is dan al geweest en is (blijkbaar) aan deze mensen voorbijgegaan. Ze lopen er dan tegen aan dat er op dat moment geen wijzigingen meer doorgevoerd kunnen </a:t>
            </a:r>
            <a:r>
              <a:rPr lang="nl-NL" sz="1800" dirty="0" smtClean="0">
                <a:solidFill>
                  <a:schemeClr val="accent3"/>
                </a:solidFill>
              </a:rPr>
              <a:t>worden</a:t>
            </a:r>
            <a:endParaRPr lang="nl-NL" sz="1800" dirty="0">
              <a:solidFill>
                <a:schemeClr val="accent3"/>
              </a:solidFill>
            </a:endParaRPr>
          </a:p>
          <a:p>
            <a:pPr lvl="0"/>
            <a:endParaRPr lang="nl-NL" sz="1600" dirty="0">
              <a:solidFill>
                <a:srgbClr val="FF0000"/>
              </a:solidFill>
            </a:endParaRPr>
          </a:p>
          <a:p>
            <a:pPr marL="0" indent="0">
              <a:buNone/>
            </a:pPr>
            <a:endParaRPr lang="nl-NL" dirty="0"/>
          </a:p>
        </p:txBody>
      </p:sp>
    </p:spTree>
    <p:extLst>
      <p:ext uri="{BB962C8B-B14F-4D97-AF65-F5344CB8AC3E}">
        <p14:creationId xmlns:p14="http://schemas.microsoft.com/office/powerpoint/2010/main" val="83369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83518"/>
            <a:ext cx="6048671" cy="857250"/>
          </a:xfrm>
        </p:spPr>
        <p:txBody>
          <a:bodyPr/>
          <a:lstStyle/>
          <a:p>
            <a:r>
              <a:rPr lang="nl-NL" dirty="0"/>
              <a:t>Raad:</a:t>
            </a:r>
            <a:br>
              <a:rPr lang="nl-NL" dirty="0"/>
            </a:br>
            <a:endParaRPr lang="nl-NL" dirty="0"/>
          </a:p>
        </p:txBody>
      </p:sp>
      <p:sp>
        <p:nvSpPr>
          <p:cNvPr id="3" name="Tijdelijke aanduiding voor inhoud 2"/>
          <p:cNvSpPr>
            <a:spLocks noGrp="1"/>
          </p:cNvSpPr>
          <p:nvPr>
            <p:ph idx="1"/>
          </p:nvPr>
        </p:nvSpPr>
        <p:spPr>
          <a:xfrm>
            <a:off x="683568" y="1707654"/>
            <a:ext cx="8039745" cy="3239690"/>
          </a:xfrm>
        </p:spPr>
        <p:txBody>
          <a:bodyPr/>
          <a:lstStyle/>
          <a:p>
            <a:pPr lvl="0"/>
            <a:r>
              <a:rPr lang="nl-NL" sz="2100" dirty="0"/>
              <a:t>Waardering tonen voor initiatieven en </a:t>
            </a:r>
            <a:r>
              <a:rPr lang="nl-NL" sz="2100" dirty="0" smtClean="0"/>
              <a:t>meedenken/meedoen</a:t>
            </a:r>
            <a:endParaRPr lang="nl-NL" sz="2100" dirty="0"/>
          </a:p>
          <a:p>
            <a:pPr lvl="0"/>
            <a:r>
              <a:rPr lang="nl-NL" sz="2100" dirty="0" smtClean="0"/>
              <a:t>Laagdrempelig</a:t>
            </a:r>
            <a:endParaRPr lang="nl-NL" sz="2100" dirty="0"/>
          </a:p>
          <a:p>
            <a:pPr lvl="0"/>
            <a:r>
              <a:rPr lang="nl-NL" sz="2100" dirty="0">
                <a:solidFill>
                  <a:schemeClr val="accent3"/>
                </a:solidFill>
              </a:rPr>
              <a:t>Inwoners serieus </a:t>
            </a:r>
            <a:r>
              <a:rPr lang="nl-NL" sz="2100" dirty="0" smtClean="0">
                <a:solidFill>
                  <a:schemeClr val="accent3"/>
                </a:solidFill>
              </a:rPr>
              <a:t>nemen</a:t>
            </a:r>
            <a:endParaRPr lang="nl-NL" sz="2100" dirty="0">
              <a:solidFill>
                <a:schemeClr val="accent3"/>
              </a:solidFill>
            </a:endParaRPr>
          </a:p>
          <a:p>
            <a:pPr lvl="0"/>
            <a:r>
              <a:rPr lang="nl-NL" sz="2100" dirty="0">
                <a:solidFill>
                  <a:schemeClr val="accent3"/>
                </a:solidFill>
              </a:rPr>
              <a:t>Inspireren en </a:t>
            </a:r>
            <a:r>
              <a:rPr lang="nl-NL" sz="2100" dirty="0" smtClean="0">
                <a:solidFill>
                  <a:schemeClr val="accent3"/>
                </a:solidFill>
              </a:rPr>
              <a:t>stimuleren</a:t>
            </a:r>
            <a:endParaRPr lang="nl-NL" sz="2100" dirty="0">
              <a:solidFill>
                <a:schemeClr val="accent3"/>
              </a:solidFill>
            </a:endParaRPr>
          </a:p>
          <a:p>
            <a:pPr lvl="0"/>
            <a:r>
              <a:rPr lang="nl-NL" sz="2100" dirty="0">
                <a:solidFill>
                  <a:schemeClr val="accent3"/>
                </a:solidFill>
              </a:rPr>
              <a:t>Probeer jongeren meer te </a:t>
            </a:r>
            <a:r>
              <a:rPr lang="nl-NL" sz="2100" dirty="0" smtClean="0">
                <a:solidFill>
                  <a:schemeClr val="accent3"/>
                </a:solidFill>
              </a:rPr>
              <a:t>betrekken</a:t>
            </a:r>
            <a:endParaRPr lang="nl-NL" sz="2100" dirty="0">
              <a:solidFill>
                <a:schemeClr val="accent3"/>
              </a:solidFill>
            </a:endParaRPr>
          </a:p>
          <a:p>
            <a:pPr lvl="0"/>
            <a:r>
              <a:rPr lang="nl-NL" sz="2100" dirty="0">
                <a:solidFill>
                  <a:schemeClr val="accent3"/>
                </a:solidFill>
              </a:rPr>
              <a:t>Afspraken </a:t>
            </a:r>
            <a:r>
              <a:rPr lang="nl-NL" sz="2100" dirty="0" smtClean="0">
                <a:solidFill>
                  <a:schemeClr val="accent3"/>
                </a:solidFill>
              </a:rPr>
              <a:t>nakomen</a:t>
            </a:r>
            <a:endParaRPr lang="nl-NL" sz="2100" dirty="0">
              <a:solidFill>
                <a:schemeClr val="accent3"/>
              </a:solidFill>
            </a:endParaRPr>
          </a:p>
        </p:txBody>
      </p:sp>
    </p:spTree>
    <p:extLst>
      <p:ext uri="{BB962C8B-B14F-4D97-AF65-F5344CB8AC3E}">
        <p14:creationId xmlns:p14="http://schemas.microsoft.com/office/powerpoint/2010/main" val="246696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83518"/>
            <a:ext cx="6048671" cy="857250"/>
          </a:xfrm>
        </p:spPr>
        <p:txBody>
          <a:bodyPr/>
          <a:lstStyle/>
          <a:p>
            <a:r>
              <a:rPr lang="nl-NL" dirty="0" smtClean="0"/>
              <a:t>Stuurgroep</a:t>
            </a:r>
            <a:r>
              <a:rPr lang="nl-NL" dirty="0"/>
              <a:t/>
            </a:r>
            <a:br>
              <a:rPr lang="nl-NL" dirty="0"/>
            </a:br>
            <a:endParaRPr lang="nl-NL" dirty="0"/>
          </a:p>
        </p:txBody>
      </p:sp>
      <p:sp>
        <p:nvSpPr>
          <p:cNvPr id="3" name="Tijdelijke aanduiding voor inhoud 2"/>
          <p:cNvSpPr>
            <a:spLocks noGrp="1"/>
          </p:cNvSpPr>
          <p:nvPr>
            <p:ph idx="1"/>
          </p:nvPr>
        </p:nvSpPr>
        <p:spPr>
          <a:xfrm>
            <a:off x="683568" y="1905954"/>
            <a:ext cx="8039745" cy="3239690"/>
          </a:xfrm>
        </p:spPr>
        <p:txBody>
          <a:bodyPr/>
          <a:lstStyle/>
          <a:p>
            <a:pPr lvl="0"/>
            <a:r>
              <a:rPr lang="nl-NL" sz="1900" dirty="0" smtClean="0">
                <a:solidFill>
                  <a:schemeClr val="accent3"/>
                </a:solidFill>
              </a:rPr>
              <a:t>Streven naar het bereiken van de ‘zwijgende meerderheid’, rekening houdend met het feit dat niet iedereen betrokken wil worden</a:t>
            </a:r>
          </a:p>
          <a:p>
            <a:pPr marL="0" lvl="0" indent="0">
              <a:buNone/>
            </a:pPr>
            <a:endParaRPr lang="nl-NL" sz="1900" dirty="0" smtClean="0">
              <a:solidFill>
                <a:schemeClr val="accent3"/>
              </a:solidFill>
            </a:endParaRPr>
          </a:p>
          <a:p>
            <a:pPr lvl="0"/>
            <a:r>
              <a:rPr lang="nl-NL" sz="1900" dirty="0" smtClean="0">
                <a:solidFill>
                  <a:schemeClr val="accent3"/>
                </a:solidFill>
              </a:rPr>
              <a:t>Het blijft een uitdaging om een goede vertegenwoordiging te krijgen binnen bewonersgroepen/belangengroepen</a:t>
            </a:r>
          </a:p>
          <a:p>
            <a:pPr lvl="0"/>
            <a:endParaRPr lang="nl-NL" sz="1800" dirty="0" smtClean="0"/>
          </a:p>
          <a:p>
            <a:pPr lvl="0"/>
            <a:endParaRPr lang="nl-NL" sz="1800" dirty="0">
              <a:solidFill>
                <a:schemeClr val="accent3"/>
              </a:solidFill>
            </a:endParaRPr>
          </a:p>
        </p:txBody>
      </p:sp>
    </p:spTree>
    <p:extLst>
      <p:ext uri="{BB962C8B-B14F-4D97-AF65-F5344CB8AC3E}">
        <p14:creationId xmlns:p14="http://schemas.microsoft.com/office/powerpoint/2010/main" val="199246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64554"/>
            <a:ext cx="6048671" cy="857250"/>
          </a:xfrm>
        </p:spPr>
        <p:txBody>
          <a:bodyPr/>
          <a:lstStyle/>
          <a:p>
            <a:r>
              <a:rPr lang="nl-NL" dirty="0" smtClean="0"/>
              <a:t>Concept visie</a:t>
            </a:r>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53746"/>
            <a:ext cx="6184542" cy="437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80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82352"/>
            <a:ext cx="6048671" cy="857250"/>
          </a:xfrm>
        </p:spPr>
        <p:txBody>
          <a:bodyPr/>
          <a:lstStyle/>
          <a:p>
            <a:r>
              <a:rPr lang="nl-NL" dirty="0" smtClean="0"/>
              <a:t>5 Thema’s voor vanavond:</a:t>
            </a:r>
            <a:endParaRPr lang="nl-NL" dirty="0"/>
          </a:p>
        </p:txBody>
      </p:sp>
      <p:sp>
        <p:nvSpPr>
          <p:cNvPr id="3" name="Content Placeholder 2"/>
          <p:cNvSpPr>
            <a:spLocks noGrp="1"/>
          </p:cNvSpPr>
          <p:nvPr>
            <p:ph idx="1"/>
          </p:nvPr>
        </p:nvSpPr>
        <p:spPr>
          <a:xfrm>
            <a:off x="683568" y="1635646"/>
            <a:ext cx="8039745" cy="3239690"/>
          </a:xfrm>
        </p:spPr>
        <p:txBody>
          <a:bodyPr/>
          <a:lstStyle/>
          <a:p>
            <a:r>
              <a:rPr lang="nl-NL" sz="2800" dirty="0"/>
              <a:t>“Het zijn altijd </a:t>
            </a:r>
            <a:r>
              <a:rPr lang="nl-NL" sz="2800" dirty="0" err="1" smtClean="0"/>
              <a:t>dezelfden</a:t>
            </a:r>
            <a:r>
              <a:rPr lang="nl-NL" sz="2800" dirty="0" smtClean="0"/>
              <a:t>”</a:t>
            </a:r>
            <a:endParaRPr lang="nl-NL" sz="2800" dirty="0"/>
          </a:p>
          <a:p>
            <a:r>
              <a:rPr lang="nl-NL" sz="2800" dirty="0" smtClean="0"/>
              <a:t>“De </a:t>
            </a:r>
            <a:r>
              <a:rPr lang="nl-NL" sz="2800" dirty="0"/>
              <a:t>communicatie moet </a:t>
            </a:r>
            <a:r>
              <a:rPr lang="nl-NL" sz="2800" dirty="0" smtClean="0"/>
              <a:t>beter”</a:t>
            </a:r>
            <a:endParaRPr lang="nl-NL" sz="2800" dirty="0"/>
          </a:p>
          <a:p>
            <a:r>
              <a:rPr lang="nl-NL" sz="2800" dirty="0" smtClean="0"/>
              <a:t>“      ”</a:t>
            </a:r>
            <a:endParaRPr lang="nl-NL" sz="2800" dirty="0"/>
          </a:p>
          <a:p>
            <a:r>
              <a:rPr lang="nl-NL" sz="2800" dirty="0" smtClean="0"/>
              <a:t>“Wie </a:t>
            </a:r>
            <a:r>
              <a:rPr lang="nl-NL" sz="2800" dirty="0"/>
              <a:t>het hardst roept..”</a:t>
            </a:r>
          </a:p>
          <a:p>
            <a:r>
              <a:rPr lang="nl-NL" sz="2800" dirty="0" smtClean="0"/>
              <a:t>“Vergeet </a:t>
            </a:r>
            <a:r>
              <a:rPr lang="nl-NL" sz="2800" dirty="0"/>
              <a:t>me </a:t>
            </a:r>
            <a:r>
              <a:rPr lang="nl-NL" sz="2800" dirty="0" smtClean="0"/>
              <a:t>niet”</a:t>
            </a:r>
            <a:endParaRPr lang="nl-NL" sz="2800" dirty="0"/>
          </a:p>
          <a:p>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679427"/>
            <a:ext cx="576064" cy="576064"/>
          </a:xfrm>
          <a:prstGeom prst="rect">
            <a:avLst/>
          </a:prstGeom>
        </p:spPr>
      </p:pic>
    </p:spTree>
    <p:extLst>
      <p:ext uri="{BB962C8B-B14F-4D97-AF65-F5344CB8AC3E}">
        <p14:creationId xmlns:p14="http://schemas.microsoft.com/office/powerpoint/2010/main" val="2624917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6048671" cy="857250"/>
          </a:xfrm>
        </p:spPr>
        <p:txBody>
          <a:bodyPr/>
          <a:lstStyle/>
          <a:p>
            <a:r>
              <a:rPr lang="nl-NL" dirty="0" smtClean="0"/>
              <a:t>Hoe verder?</a:t>
            </a:r>
            <a:endParaRPr lang="nl-NL" dirty="0"/>
          </a:p>
        </p:txBody>
      </p:sp>
      <p:sp>
        <p:nvSpPr>
          <p:cNvPr id="3" name="Tijdelijke aanduiding voor inhoud 2"/>
          <p:cNvSpPr>
            <a:spLocks noGrp="1"/>
          </p:cNvSpPr>
          <p:nvPr>
            <p:ph idx="1"/>
          </p:nvPr>
        </p:nvSpPr>
        <p:spPr>
          <a:xfrm>
            <a:off x="107504" y="1780332"/>
            <a:ext cx="9036496" cy="3239690"/>
          </a:xfrm>
        </p:spPr>
        <p:txBody>
          <a:bodyPr/>
          <a:lstStyle/>
          <a:p>
            <a:r>
              <a:rPr lang="nl-NL" dirty="0" smtClean="0"/>
              <a:t>Indien nodig conceptvisie aanscherpen</a:t>
            </a:r>
          </a:p>
          <a:p>
            <a:r>
              <a:rPr lang="nl-NL" dirty="0" smtClean="0"/>
              <a:t>Visie naar de raad: - opinieronde op 17 januari 2019</a:t>
            </a:r>
          </a:p>
          <a:p>
            <a:pPr marL="0" indent="0">
              <a:buNone/>
            </a:pPr>
            <a:r>
              <a:rPr lang="nl-NL" dirty="0" smtClean="0"/>
              <a:t>                                    - besluitvormende raadsvergadering op 31 januari 2019</a:t>
            </a:r>
          </a:p>
          <a:p>
            <a:pPr>
              <a:buFont typeface="Arial" panose="020B0604020202020204" pitchFamily="34" charset="0"/>
              <a:buChar char="•"/>
            </a:pPr>
            <a:r>
              <a:rPr lang="nl-NL" dirty="0" smtClean="0"/>
              <a:t>Visie in krant Dorpsgericht werken</a:t>
            </a:r>
          </a:p>
          <a:p>
            <a:pPr>
              <a:buFont typeface="Arial" panose="020B0604020202020204" pitchFamily="34" charset="0"/>
              <a:buChar char="•"/>
            </a:pPr>
            <a:r>
              <a:rPr lang="nl-NL" dirty="0" smtClean="0"/>
              <a:t>Elementen vanuit de visie vervolgens in ‘t Carillon en op </a:t>
            </a:r>
            <a:r>
              <a:rPr lang="nl-NL" dirty="0" err="1" smtClean="0"/>
              <a:t>WijZijnDrimmelen</a:t>
            </a:r>
            <a:r>
              <a:rPr lang="nl-NL" dirty="0" smtClean="0"/>
              <a:t> onder de aandacht brengen</a:t>
            </a:r>
          </a:p>
          <a:p>
            <a:pPr marL="0" indent="0">
              <a:buNone/>
            </a:pPr>
            <a:endParaRPr lang="nl-NL" dirty="0" smtClean="0"/>
          </a:p>
        </p:txBody>
      </p:sp>
    </p:spTree>
    <p:extLst>
      <p:ext uri="{BB962C8B-B14F-4D97-AF65-F5344CB8AC3E}">
        <p14:creationId xmlns:p14="http://schemas.microsoft.com/office/powerpoint/2010/main" val="105589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5536" y="254424"/>
            <a:ext cx="6048671" cy="857250"/>
          </a:xfrm>
        </p:spPr>
        <p:txBody>
          <a:bodyPr/>
          <a:lstStyle/>
          <a:p>
            <a:r>
              <a:rPr lang="nl-NL" dirty="0" smtClean="0"/>
              <a:t>Wat is Dorpsgericht werken?</a:t>
            </a:r>
            <a:endParaRPr lang="nl-NL" dirty="0"/>
          </a:p>
        </p:txBody>
      </p:sp>
      <p:sp>
        <p:nvSpPr>
          <p:cNvPr id="6" name="Tijdelijke aanduiding voor inhoud 5"/>
          <p:cNvSpPr>
            <a:spLocks noGrp="1"/>
          </p:cNvSpPr>
          <p:nvPr>
            <p:ph idx="1"/>
          </p:nvPr>
        </p:nvSpPr>
        <p:spPr>
          <a:xfrm>
            <a:off x="107504" y="843558"/>
            <a:ext cx="8064896" cy="3815979"/>
          </a:xfrm>
        </p:spPr>
        <p:txBody>
          <a:bodyPr/>
          <a:lstStyle/>
          <a:p>
            <a:endParaRPr lang="nl-NL" dirty="0" smtClean="0"/>
          </a:p>
          <a:p>
            <a:r>
              <a:rPr lang="en-US" sz="1900" dirty="0" err="1" smtClean="0"/>
              <a:t>Dorpsgericht</a:t>
            </a:r>
            <a:r>
              <a:rPr lang="en-US" sz="1900" dirty="0" smtClean="0"/>
              <a:t> </a:t>
            </a:r>
            <a:r>
              <a:rPr lang="en-US" sz="1900" dirty="0" err="1"/>
              <a:t>werken</a:t>
            </a:r>
            <a:r>
              <a:rPr lang="en-US" sz="1900" dirty="0"/>
              <a:t> in de gemeente Drimmelen is de </a:t>
            </a:r>
            <a:r>
              <a:rPr lang="en-US" sz="1900" dirty="0" err="1"/>
              <a:t>manier</a:t>
            </a:r>
            <a:r>
              <a:rPr lang="en-US" sz="1900" dirty="0"/>
              <a:t> van </a:t>
            </a:r>
            <a:r>
              <a:rPr lang="en-US" sz="1900" dirty="0" err="1"/>
              <a:t>werken</a:t>
            </a:r>
            <a:r>
              <a:rPr lang="en-US" sz="1900" dirty="0"/>
              <a:t>, </a:t>
            </a:r>
            <a:r>
              <a:rPr lang="en-US" sz="1900" dirty="0" err="1"/>
              <a:t>waarbij</a:t>
            </a:r>
            <a:r>
              <a:rPr lang="en-US" sz="1900" dirty="0"/>
              <a:t> </a:t>
            </a:r>
            <a:r>
              <a:rPr lang="en-US" sz="1900" dirty="0" err="1"/>
              <a:t>bewoners</a:t>
            </a:r>
            <a:r>
              <a:rPr lang="en-US" sz="1900" dirty="0"/>
              <a:t>(</a:t>
            </a:r>
            <a:r>
              <a:rPr lang="en-US" sz="1900" dirty="0" err="1"/>
              <a:t>groepen</a:t>
            </a:r>
            <a:r>
              <a:rPr lang="en-US" sz="1900" dirty="0"/>
              <a:t>), </a:t>
            </a:r>
            <a:r>
              <a:rPr lang="en-US" sz="1900" dirty="0" err="1"/>
              <a:t>verenigingen</a:t>
            </a:r>
            <a:r>
              <a:rPr lang="en-US" sz="1900" dirty="0"/>
              <a:t>, </a:t>
            </a:r>
            <a:r>
              <a:rPr lang="en-US" sz="1900" dirty="0" err="1" smtClean="0"/>
              <a:t>ondernemers</a:t>
            </a:r>
            <a:r>
              <a:rPr lang="en-US" sz="1900" dirty="0" smtClean="0"/>
              <a:t>, </a:t>
            </a:r>
            <a:r>
              <a:rPr lang="en-US" sz="1900" dirty="0" err="1"/>
              <a:t>organisaties</a:t>
            </a:r>
            <a:r>
              <a:rPr lang="en-US" sz="1900" dirty="0"/>
              <a:t> en </a:t>
            </a:r>
            <a:r>
              <a:rPr lang="en-US" sz="1900" dirty="0" err="1"/>
              <a:t>andere</a:t>
            </a:r>
            <a:r>
              <a:rPr lang="en-US" sz="1900" dirty="0"/>
              <a:t> </a:t>
            </a:r>
            <a:r>
              <a:rPr lang="en-US" sz="1900" dirty="0" err="1"/>
              <a:t>instanties</a:t>
            </a:r>
            <a:r>
              <a:rPr lang="en-US" sz="1900" dirty="0"/>
              <a:t> </a:t>
            </a:r>
            <a:r>
              <a:rPr lang="en-US" sz="1900" dirty="0" err="1" smtClean="0"/>
              <a:t>nauw</a:t>
            </a:r>
            <a:r>
              <a:rPr lang="en-US" sz="1900" dirty="0" smtClean="0"/>
              <a:t> </a:t>
            </a:r>
            <a:r>
              <a:rPr lang="en-US" sz="1900" dirty="0" err="1" smtClean="0"/>
              <a:t>samenwerken</a:t>
            </a:r>
            <a:r>
              <a:rPr lang="en-US" sz="1900" dirty="0" smtClean="0"/>
              <a:t> met de </a:t>
            </a:r>
            <a:r>
              <a:rPr lang="en-US" sz="1900" dirty="0" err="1"/>
              <a:t>gemeente</a:t>
            </a:r>
            <a:r>
              <a:rPr lang="en-US" sz="1900" dirty="0"/>
              <a:t> </a:t>
            </a:r>
            <a:r>
              <a:rPr lang="en-US" sz="1900" dirty="0" smtClean="0"/>
              <a:t>om </a:t>
            </a:r>
            <a:r>
              <a:rPr lang="en-US" sz="1900" dirty="0"/>
              <a:t>de </a:t>
            </a:r>
            <a:r>
              <a:rPr lang="en-US" sz="1900" dirty="0" err="1"/>
              <a:t>leefbaarheid</a:t>
            </a:r>
            <a:r>
              <a:rPr lang="en-US" sz="1900" dirty="0"/>
              <a:t>, </a:t>
            </a:r>
            <a:r>
              <a:rPr lang="en-US" sz="1900" dirty="0" err="1" smtClean="0"/>
              <a:t>veiligheid</a:t>
            </a:r>
            <a:r>
              <a:rPr lang="en-US" sz="1900" dirty="0" smtClean="0"/>
              <a:t> </a:t>
            </a:r>
            <a:r>
              <a:rPr lang="en-US" sz="1900" dirty="0" err="1"/>
              <a:t>en</a:t>
            </a:r>
            <a:r>
              <a:rPr lang="en-US" sz="1900" dirty="0"/>
              <a:t> </a:t>
            </a:r>
            <a:r>
              <a:rPr lang="en-US" sz="1900" dirty="0" err="1" smtClean="0"/>
              <a:t>sociale</a:t>
            </a:r>
            <a:r>
              <a:rPr lang="en-US" sz="1900" dirty="0" smtClean="0"/>
              <a:t> </a:t>
            </a:r>
            <a:r>
              <a:rPr lang="en-US" sz="1900" dirty="0" err="1"/>
              <a:t>betrokkenheid</a:t>
            </a:r>
            <a:r>
              <a:rPr lang="en-US" sz="1900" dirty="0"/>
              <a:t> in </a:t>
            </a:r>
            <a:r>
              <a:rPr lang="en-US" sz="1900" dirty="0" smtClean="0"/>
              <a:t>de </a:t>
            </a:r>
            <a:r>
              <a:rPr lang="en-US" sz="1900" dirty="0" err="1"/>
              <a:t>dorpen</a:t>
            </a:r>
            <a:r>
              <a:rPr lang="en-US" sz="1900" dirty="0"/>
              <a:t> </a:t>
            </a:r>
            <a:r>
              <a:rPr lang="en-US" sz="1900" dirty="0" err="1" smtClean="0"/>
              <a:t>te</a:t>
            </a:r>
            <a:r>
              <a:rPr lang="en-US" sz="1900" dirty="0" smtClean="0"/>
              <a:t> </a:t>
            </a:r>
            <a:r>
              <a:rPr lang="en-US" sz="1900" dirty="0" err="1"/>
              <a:t>versterken</a:t>
            </a:r>
            <a:r>
              <a:rPr lang="en-US" sz="1900" dirty="0"/>
              <a:t>.</a:t>
            </a:r>
            <a:endParaRPr lang="nl-NL" sz="1900" dirty="0"/>
          </a:p>
          <a:p>
            <a:pPr marL="0" indent="0">
              <a:buNone/>
            </a:pPr>
            <a:endParaRPr lang="nl-NL"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335563"/>
            <a:ext cx="2808312" cy="68080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9" t="1527" r="1309" b="2256"/>
          <a:stretch/>
        </p:blipFill>
        <p:spPr>
          <a:xfrm>
            <a:off x="5439355" y="2531883"/>
            <a:ext cx="3704645" cy="2288162"/>
          </a:xfrm>
          <a:prstGeom prst="rect">
            <a:avLst/>
          </a:prstGeom>
        </p:spPr>
      </p:pic>
    </p:spTree>
    <p:extLst>
      <p:ext uri="{BB962C8B-B14F-4D97-AF65-F5344CB8AC3E}">
        <p14:creationId xmlns:p14="http://schemas.microsoft.com/office/powerpoint/2010/main" val="2220017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89415"/>
            <a:ext cx="6048671" cy="857250"/>
          </a:xfrm>
        </p:spPr>
        <p:txBody>
          <a:bodyPr/>
          <a:lstStyle/>
          <a:p>
            <a:r>
              <a:rPr lang="nl-NL" dirty="0" smtClean="0"/>
              <a:t>Van toen…</a:t>
            </a:r>
            <a:endParaRPr lang="nl-NL" dirty="0"/>
          </a:p>
        </p:txBody>
      </p:sp>
      <p:sp>
        <p:nvSpPr>
          <p:cNvPr id="3" name="Tijdelijke aanduiding voor tekst 2"/>
          <p:cNvSpPr>
            <a:spLocks noGrp="1"/>
          </p:cNvSpPr>
          <p:nvPr>
            <p:ph sz="half" idx="1"/>
          </p:nvPr>
        </p:nvSpPr>
        <p:spPr>
          <a:xfrm>
            <a:off x="323528" y="990272"/>
            <a:ext cx="8424936" cy="3528392"/>
          </a:xfrm>
        </p:spPr>
        <p:txBody>
          <a:bodyPr/>
          <a:lstStyle/>
          <a:p>
            <a:pPr marL="0" indent="0">
              <a:buNone/>
            </a:pPr>
            <a:r>
              <a:rPr lang="nl-NL" sz="2100" b="1" dirty="0" smtClean="0"/>
              <a:t>Eerste jaren:</a:t>
            </a:r>
          </a:p>
          <a:p>
            <a:pPr>
              <a:buFont typeface="Arial" panose="020B0604020202020204" pitchFamily="34" charset="0"/>
              <a:buChar char="•"/>
            </a:pPr>
            <a:r>
              <a:rPr lang="nl-NL" sz="2100" dirty="0" smtClean="0"/>
              <a:t>Vooral </a:t>
            </a:r>
            <a:r>
              <a:rPr lang="nl-NL" sz="2100" dirty="0"/>
              <a:t>op het gebied van Openbare </a:t>
            </a:r>
            <a:r>
              <a:rPr lang="nl-NL" sz="2100" dirty="0" smtClean="0"/>
              <a:t>werken</a:t>
            </a:r>
          </a:p>
          <a:p>
            <a:pPr marL="0" indent="0">
              <a:buNone/>
            </a:pPr>
            <a:endParaRPr lang="nl-NL" sz="2100" dirty="0" smtClean="0"/>
          </a:p>
          <a:p>
            <a:pPr>
              <a:buFont typeface="Arial" panose="020B0604020202020204" pitchFamily="34" charset="0"/>
              <a:buChar char="•"/>
            </a:pPr>
            <a:r>
              <a:rPr lang="nl-NL" sz="2100" dirty="0" smtClean="0"/>
              <a:t>Samen met: bewoners(groepen</a:t>
            </a:r>
            <a:r>
              <a:rPr lang="nl-NL" sz="2100" dirty="0"/>
              <a:t>), woningstichtingen, </a:t>
            </a:r>
            <a:r>
              <a:rPr lang="nl-NL" sz="2100" dirty="0" smtClean="0"/>
              <a:t>politie en jongerenwerk</a:t>
            </a:r>
          </a:p>
          <a:p>
            <a:pPr marL="0" indent="0">
              <a:buNone/>
            </a:pPr>
            <a:endParaRPr lang="nl-NL" sz="2100" dirty="0"/>
          </a:p>
          <a:p>
            <a:pPr>
              <a:buFont typeface="Arial" panose="020B0604020202020204" pitchFamily="34" charset="0"/>
              <a:buChar char="•"/>
            </a:pPr>
            <a:r>
              <a:rPr lang="nl-NL" sz="2100" dirty="0" smtClean="0"/>
              <a:t>Burgerparticipatie</a:t>
            </a:r>
          </a:p>
          <a:p>
            <a:pPr>
              <a:buFont typeface="Arial" panose="020B0604020202020204" pitchFamily="34" charset="0"/>
              <a:buChar char="•"/>
            </a:pPr>
            <a:endParaRPr lang="nl-NL" sz="2100" dirty="0"/>
          </a:p>
          <a:p>
            <a:pPr>
              <a:buFont typeface="Arial" panose="020B0604020202020204" pitchFamily="34" charset="0"/>
              <a:buChar char="•"/>
            </a:pPr>
            <a:r>
              <a:rPr lang="nl-NL" sz="2100" dirty="0" smtClean="0"/>
              <a:t>DGW alleen door coördinator</a:t>
            </a:r>
            <a:endParaRPr lang="nl-NL" sz="2100" dirty="0"/>
          </a:p>
          <a:p>
            <a:endParaRPr lang="nl-NL" sz="2000" dirty="0"/>
          </a:p>
        </p:txBody>
      </p:sp>
    </p:spTree>
    <p:extLst>
      <p:ext uri="{BB962C8B-B14F-4D97-AF65-F5344CB8AC3E}">
        <p14:creationId xmlns:p14="http://schemas.microsoft.com/office/powerpoint/2010/main" val="2374607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89415"/>
            <a:ext cx="6048671" cy="857250"/>
          </a:xfrm>
        </p:spPr>
        <p:txBody>
          <a:bodyPr/>
          <a:lstStyle/>
          <a:p>
            <a:r>
              <a:rPr lang="nl-NL" dirty="0" smtClean="0"/>
              <a:t>… naar nu:</a:t>
            </a:r>
            <a:endParaRPr lang="nl-NL" dirty="0"/>
          </a:p>
        </p:txBody>
      </p:sp>
      <p:sp>
        <p:nvSpPr>
          <p:cNvPr id="7" name="Tijdelijke aanduiding voor inhoud 6"/>
          <p:cNvSpPr>
            <a:spLocks noGrp="1"/>
          </p:cNvSpPr>
          <p:nvPr>
            <p:ph sz="half" idx="2"/>
          </p:nvPr>
        </p:nvSpPr>
        <p:spPr>
          <a:xfrm>
            <a:off x="539552" y="843558"/>
            <a:ext cx="8352928" cy="3672408"/>
          </a:xfrm>
        </p:spPr>
        <p:txBody>
          <a:bodyPr/>
          <a:lstStyle/>
          <a:p>
            <a:pPr marL="0" indent="0">
              <a:buNone/>
            </a:pPr>
            <a:r>
              <a:rPr lang="nl-NL" sz="2000" b="1" dirty="0" smtClean="0"/>
              <a:t>Nu:</a:t>
            </a:r>
          </a:p>
          <a:p>
            <a:r>
              <a:rPr lang="nl-NL" sz="1600" dirty="0" smtClean="0"/>
              <a:t>Veel breder werkterrein: bij meer </a:t>
            </a:r>
            <a:r>
              <a:rPr lang="nl-NL" sz="1600" dirty="0"/>
              <a:t>onderwerpen betrokken </a:t>
            </a:r>
            <a:r>
              <a:rPr lang="nl-NL" sz="1600" dirty="0" smtClean="0"/>
              <a:t>worden</a:t>
            </a:r>
            <a:endParaRPr lang="nl-NL" sz="800" dirty="0" smtClean="0"/>
          </a:p>
          <a:p>
            <a:endParaRPr lang="nl-NL" sz="800" dirty="0"/>
          </a:p>
          <a:p>
            <a:r>
              <a:rPr lang="nl-NL" sz="1600" dirty="0" smtClean="0"/>
              <a:t>Samen met: bewoners(groepen</a:t>
            </a:r>
            <a:r>
              <a:rPr lang="nl-NL" sz="1600" dirty="0"/>
              <a:t>), Woonvizier, politie, </a:t>
            </a:r>
            <a:r>
              <a:rPr lang="nl-NL" sz="1600" dirty="0" smtClean="0"/>
              <a:t>brandweer</a:t>
            </a:r>
            <a:r>
              <a:rPr lang="nl-NL" sz="1600" dirty="0"/>
              <a:t>, SWO, Surplus, zorgpartners, </a:t>
            </a:r>
            <a:r>
              <a:rPr lang="nl-NL" sz="1600" dirty="0" smtClean="0"/>
              <a:t>welzijnspartners</a:t>
            </a:r>
            <a:r>
              <a:rPr lang="nl-NL" sz="1600" dirty="0"/>
              <a:t>, onderwijs, GGD, huisartsen</a:t>
            </a:r>
            <a:r>
              <a:rPr lang="nl-NL" sz="1600" dirty="0" smtClean="0"/>
              <a:t>, ondernemers</a:t>
            </a:r>
            <a:r>
              <a:rPr lang="nl-NL" sz="1600" dirty="0"/>
              <a:t>, verenigingen, </a:t>
            </a:r>
            <a:r>
              <a:rPr lang="nl-NL" sz="1600" dirty="0" err="1"/>
              <a:t>Novadic</a:t>
            </a:r>
            <a:r>
              <a:rPr lang="nl-NL" sz="1600" dirty="0"/>
              <a:t> </a:t>
            </a:r>
            <a:r>
              <a:rPr lang="nl-NL" sz="1600" dirty="0" err="1"/>
              <a:t>Kentron</a:t>
            </a:r>
            <a:r>
              <a:rPr lang="nl-NL" sz="1600" dirty="0"/>
              <a:t>, </a:t>
            </a:r>
            <a:r>
              <a:rPr lang="nl-NL" sz="1600" dirty="0" smtClean="0"/>
              <a:t>Halt</a:t>
            </a:r>
            <a:r>
              <a:rPr lang="nl-NL" sz="1600" dirty="0"/>
              <a:t>, </a:t>
            </a:r>
            <a:r>
              <a:rPr lang="nl-NL" sz="1600" dirty="0" err="1"/>
              <a:t>Theek</a:t>
            </a:r>
            <a:r>
              <a:rPr lang="nl-NL" sz="1600" dirty="0"/>
              <a:t> 5, </a:t>
            </a:r>
            <a:r>
              <a:rPr lang="nl-NL" sz="1600" dirty="0" smtClean="0"/>
              <a:t>etc.</a:t>
            </a:r>
            <a:endParaRPr lang="nl-NL" sz="800" dirty="0" smtClean="0"/>
          </a:p>
          <a:p>
            <a:endParaRPr lang="nl-NL" sz="800" dirty="0" smtClean="0"/>
          </a:p>
          <a:p>
            <a:r>
              <a:rPr lang="nl-NL" sz="1600" dirty="0" smtClean="0"/>
              <a:t>Leidinggevenden zijn ambassadeurs </a:t>
            </a:r>
            <a:endParaRPr lang="nl-NL" sz="800" dirty="0" smtClean="0"/>
          </a:p>
          <a:p>
            <a:endParaRPr lang="nl-NL" sz="800" dirty="0" smtClean="0"/>
          </a:p>
          <a:p>
            <a:r>
              <a:rPr lang="nl-NL" sz="1600" dirty="0" smtClean="0"/>
              <a:t>Burgerparticipatie </a:t>
            </a:r>
            <a:r>
              <a:rPr lang="nl-NL" sz="1600" dirty="0"/>
              <a:t>EN </a:t>
            </a:r>
            <a:r>
              <a:rPr lang="nl-NL" sz="1600" dirty="0" smtClean="0"/>
              <a:t>overheidsparticipatie</a:t>
            </a:r>
            <a:endParaRPr lang="nl-NL" sz="800" dirty="0" smtClean="0"/>
          </a:p>
          <a:p>
            <a:endParaRPr lang="nl-NL" sz="800" dirty="0" smtClean="0"/>
          </a:p>
          <a:p>
            <a:r>
              <a:rPr lang="nl-NL" sz="1600" dirty="0" smtClean="0"/>
              <a:t>Werkwijze binnen hele gemeente, maar ook andere organisaties</a:t>
            </a:r>
            <a:endParaRPr lang="nl-NL" sz="800" dirty="0" smtClean="0"/>
          </a:p>
          <a:p>
            <a:endParaRPr lang="nl-NL" sz="800" dirty="0"/>
          </a:p>
          <a:p>
            <a:r>
              <a:rPr lang="nl-NL" sz="1600" dirty="0" smtClean="0"/>
              <a:t>‘Ja mits’ in plaats van ‘nee, want’</a:t>
            </a:r>
            <a:endParaRPr lang="nl-NL" sz="1600" dirty="0"/>
          </a:p>
          <a:p>
            <a:endParaRPr lang="nl-NL" dirty="0"/>
          </a:p>
        </p:txBody>
      </p:sp>
    </p:spTree>
    <p:extLst>
      <p:ext uri="{BB962C8B-B14F-4D97-AF65-F5344CB8AC3E}">
        <p14:creationId xmlns:p14="http://schemas.microsoft.com/office/powerpoint/2010/main" val="135321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30324"/>
            <a:ext cx="6480821" cy="857250"/>
          </a:xfrm>
        </p:spPr>
        <p:txBody>
          <a:bodyPr/>
          <a:lstStyle/>
          <a:p>
            <a:r>
              <a:rPr lang="nl-NL" dirty="0" smtClean="0"/>
              <a:t>Voorbeelden Dorpsgericht werken</a:t>
            </a:r>
            <a:endParaRPr lang="nl-NL" dirty="0"/>
          </a:p>
        </p:txBody>
      </p:sp>
      <p:sp>
        <p:nvSpPr>
          <p:cNvPr id="3" name="Tijdelijke aanduiding voor tekst 2"/>
          <p:cNvSpPr>
            <a:spLocks noGrp="1"/>
          </p:cNvSpPr>
          <p:nvPr>
            <p:ph sz="half" idx="1"/>
          </p:nvPr>
        </p:nvSpPr>
        <p:spPr>
          <a:xfrm>
            <a:off x="683568" y="1059582"/>
            <a:ext cx="3744913" cy="3239690"/>
          </a:xfrm>
        </p:spPr>
        <p:txBody>
          <a:bodyPr/>
          <a:lstStyle/>
          <a:p>
            <a:r>
              <a:rPr lang="nl-NL" sz="2000" dirty="0" smtClean="0"/>
              <a:t>Renovatie straten</a:t>
            </a:r>
          </a:p>
          <a:p>
            <a:r>
              <a:rPr lang="nl-NL" sz="2000" dirty="0" smtClean="0"/>
              <a:t>Opstellen beleidsplannen/ visies (WMO, speelbeleid, verkeer, groenbeleidsplan, visie DGW)</a:t>
            </a:r>
          </a:p>
          <a:p>
            <a:r>
              <a:rPr lang="nl-NL" sz="2000" dirty="0"/>
              <a:t>D</a:t>
            </a:r>
            <a:r>
              <a:rPr lang="nl-NL" sz="2000" dirty="0" smtClean="0"/>
              <a:t>uurzaamheid</a:t>
            </a:r>
          </a:p>
          <a:p>
            <a:r>
              <a:rPr lang="nl-NL" sz="2000" dirty="0" smtClean="0"/>
              <a:t>Centrumplan Made</a:t>
            </a:r>
          </a:p>
          <a:p>
            <a:r>
              <a:rPr lang="nl-NL" sz="2000" dirty="0" smtClean="0"/>
              <a:t>Sociaal cultureel Dorpshart</a:t>
            </a:r>
          </a:p>
          <a:p>
            <a:r>
              <a:rPr lang="nl-NL" sz="2000" dirty="0" smtClean="0"/>
              <a:t>Meet &amp; Match</a:t>
            </a:r>
          </a:p>
          <a:p>
            <a:r>
              <a:rPr lang="nl-NL" sz="2000" dirty="0" smtClean="0"/>
              <a:t>Omgevingswet</a:t>
            </a:r>
            <a:endParaRPr lang="nl-NL" sz="2000" dirty="0"/>
          </a:p>
        </p:txBody>
      </p:sp>
      <p:sp>
        <p:nvSpPr>
          <p:cNvPr id="5" name="Tijdelijke aanduiding voor inhoud 4"/>
          <p:cNvSpPr>
            <a:spLocks noGrp="1"/>
          </p:cNvSpPr>
          <p:nvPr>
            <p:ph sz="half" idx="2"/>
          </p:nvPr>
        </p:nvSpPr>
        <p:spPr>
          <a:xfrm>
            <a:off x="4572000" y="987574"/>
            <a:ext cx="3746500" cy="3239690"/>
          </a:xfrm>
        </p:spPr>
        <p:txBody>
          <a:bodyPr/>
          <a:lstStyle/>
          <a:p>
            <a:r>
              <a:rPr lang="nl-NL" sz="2000" dirty="0" smtClean="0"/>
              <a:t>E-veld</a:t>
            </a:r>
            <a:endParaRPr lang="nl-NL" sz="2000" dirty="0"/>
          </a:p>
          <a:p>
            <a:r>
              <a:rPr lang="nl-NL" sz="2000" dirty="0"/>
              <a:t>Bouwplannen</a:t>
            </a:r>
          </a:p>
          <a:p>
            <a:r>
              <a:rPr lang="nl-NL" sz="2000" dirty="0"/>
              <a:t>Koerskaart</a:t>
            </a:r>
          </a:p>
          <a:p>
            <a:r>
              <a:rPr lang="nl-NL" sz="2000" dirty="0"/>
              <a:t>Toegankelijkheid</a:t>
            </a:r>
          </a:p>
          <a:p>
            <a:r>
              <a:rPr lang="nl-NL" sz="2000" dirty="0"/>
              <a:t>Inclusieve samenleving</a:t>
            </a:r>
          </a:p>
          <a:p>
            <a:r>
              <a:rPr lang="nl-NL" sz="2000" dirty="0" smtClean="0"/>
              <a:t>Leerlingenvervoer</a:t>
            </a:r>
          </a:p>
          <a:p>
            <a:r>
              <a:rPr lang="nl-NL" sz="2000" dirty="0" smtClean="0"/>
              <a:t>Restaurant Onze Kerk</a:t>
            </a:r>
          </a:p>
          <a:p>
            <a:r>
              <a:rPr lang="nl-NL" sz="2000" dirty="0" smtClean="0"/>
              <a:t>Dorpspluktuinen</a:t>
            </a:r>
          </a:p>
          <a:p>
            <a:r>
              <a:rPr lang="nl-NL" sz="2000" dirty="0" smtClean="0"/>
              <a:t>Speelbossen</a:t>
            </a:r>
            <a:endParaRPr lang="nl-NL" sz="2000" dirty="0"/>
          </a:p>
          <a:p>
            <a:r>
              <a:rPr lang="nl-NL" sz="2000" dirty="0"/>
              <a:t>Speeltuin Prinsenhof</a:t>
            </a:r>
          </a:p>
          <a:p>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521" y="2973868"/>
            <a:ext cx="1512168" cy="2169632"/>
          </a:xfrm>
          <a:prstGeom prst="rect">
            <a:avLst/>
          </a:prstGeom>
        </p:spPr>
      </p:pic>
    </p:spTree>
    <p:extLst>
      <p:ext uri="{BB962C8B-B14F-4D97-AF65-F5344CB8AC3E}">
        <p14:creationId xmlns:p14="http://schemas.microsoft.com/office/powerpoint/2010/main" val="4029327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doen wij het landelijk?</a:t>
            </a:r>
            <a:endParaRPr lang="nl-NL" dirty="0"/>
          </a:p>
        </p:txBody>
      </p:sp>
      <p:sp>
        <p:nvSpPr>
          <p:cNvPr id="3" name="Tijdelijke aanduiding voor tekst 2"/>
          <p:cNvSpPr>
            <a:spLocks noGrp="1"/>
          </p:cNvSpPr>
          <p:nvPr>
            <p:ph type="body" idx="1"/>
          </p:nvPr>
        </p:nvSpPr>
        <p:spPr/>
        <p:txBody>
          <a:bodyPr/>
          <a:lstStyle/>
          <a:p>
            <a:r>
              <a:rPr lang="nl-NL" dirty="0" smtClean="0"/>
              <a:t>Nationale Ombudsman</a:t>
            </a:r>
          </a:p>
          <a:p>
            <a:r>
              <a:rPr lang="nl-NL" dirty="0" smtClean="0"/>
              <a:t>BZK</a:t>
            </a:r>
          </a:p>
          <a:p>
            <a:r>
              <a:rPr lang="nl-NL" dirty="0" smtClean="0"/>
              <a:t>VNG</a:t>
            </a:r>
          </a:p>
          <a:p>
            <a:r>
              <a:rPr lang="nl-NL" dirty="0" err="1" smtClean="0"/>
              <a:t>Movisie</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860" y="2067694"/>
            <a:ext cx="5150982" cy="274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099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894889"/>
            <a:ext cx="3372501" cy="2870214"/>
          </a:xfrm>
          <a:prstGeom prst="rect">
            <a:avLst/>
          </a:prstGeom>
        </p:spPr>
      </p:pic>
      <p:sp>
        <p:nvSpPr>
          <p:cNvPr id="2" name="Titel 1"/>
          <p:cNvSpPr>
            <a:spLocks noGrp="1"/>
          </p:cNvSpPr>
          <p:nvPr>
            <p:ph type="title"/>
          </p:nvPr>
        </p:nvSpPr>
        <p:spPr>
          <a:xfrm>
            <a:off x="404032" y="205978"/>
            <a:ext cx="6048671" cy="857250"/>
          </a:xfrm>
        </p:spPr>
        <p:txBody>
          <a:bodyPr/>
          <a:lstStyle/>
          <a:p>
            <a:r>
              <a:rPr lang="nl-NL" dirty="0" smtClean="0"/>
              <a:t>Upgraden visie DGW 3.0</a:t>
            </a:r>
            <a:endParaRPr lang="nl-NL" dirty="0"/>
          </a:p>
        </p:txBody>
      </p:sp>
      <p:sp>
        <p:nvSpPr>
          <p:cNvPr id="3" name="Tijdelijke aanduiding voor inhoud 2"/>
          <p:cNvSpPr>
            <a:spLocks noGrp="1"/>
          </p:cNvSpPr>
          <p:nvPr>
            <p:ph idx="1"/>
          </p:nvPr>
        </p:nvSpPr>
        <p:spPr>
          <a:xfrm>
            <a:off x="414039" y="1131590"/>
            <a:ext cx="8039745" cy="3815979"/>
          </a:xfrm>
        </p:spPr>
        <p:txBody>
          <a:bodyPr/>
          <a:lstStyle/>
          <a:p>
            <a:r>
              <a:rPr lang="nl-NL" dirty="0" smtClean="0"/>
              <a:t>Transities sociaal domein</a:t>
            </a:r>
          </a:p>
          <a:p>
            <a:r>
              <a:rPr lang="nl-NL" dirty="0" err="1" smtClean="0"/>
              <a:t>Social</a:t>
            </a:r>
            <a:r>
              <a:rPr lang="nl-NL" dirty="0" smtClean="0"/>
              <a:t> media</a:t>
            </a:r>
          </a:p>
          <a:p>
            <a:r>
              <a:rPr lang="nl-NL" dirty="0" smtClean="0"/>
              <a:t>Politieke aandacht</a:t>
            </a:r>
            <a:endParaRPr lang="nl-NL" dirty="0"/>
          </a:p>
          <a:p>
            <a:r>
              <a:rPr lang="nl-NL" dirty="0" smtClean="0"/>
              <a:t>Bewonersgroepen: vertegenwoordiging en rol </a:t>
            </a:r>
          </a:p>
          <a:p>
            <a:r>
              <a:rPr lang="nl-NL" dirty="0"/>
              <a:t>Z</a:t>
            </a:r>
            <a:r>
              <a:rPr lang="nl-NL" dirty="0" smtClean="0"/>
              <a:t>wijgende meerderheid</a:t>
            </a:r>
          </a:p>
          <a:p>
            <a:r>
              <a:rPr lang="nl-NL" dirty="0" smtClean="0"/>
              <a:t>Bewoners uitdagen mee te doen/ mee te denken</a:t>
            </a:r>
          </a:p>
          <a:p>
            <a:r>
              <a:rPr lang="nl-NL" dirty="0" smtClean="0"/>
              <a:t>Andere rol gemeente</a:t>
            </a:r>
          </a:p>
          <a:p>
            <a:r>
              <a:rPr lang="nl-NL" dirty="0" smtClean="0"/>
              <a:t>Omgevingswet</a:t>
            </a:r>
          </a:p>
          <a:p>
            <a:r>
              <a:rPr lang="nl-NL" dirty="0" smtClean="0"/>
              <a:t>Inclusieve samenleving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075958"/>
            <a:ext cx="1637382" cy="1089603"/>
          </a:xfrm>
          <a:prstGeom prst="rect">
            <a:avLst/>
          </a:prstGeom>
        </p:spPr>
      </p:pic>
    </p:spTree>
    <p:extLst>
      <p:ext uri="{BB962C8B-B14F-4D97-AF65-F5344CB8AC3E}">
        <p14:creationId xmlns:p14="http://schemas.microsoft.com/office/powerpoint/2010/main" val="1542829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Stappenplan</a:t>
            </a:r>
            <a:endParaRPr lang="nl-NL" dirty="0"/>
          </a:p>
        </p:txBody>
      </p:sp>
      <p:sp>
        <p:nvSpPr>
          <p:cNvPr id="3" name="Tijdelijke aanduiding voor inhoud 2"/>
          <p:cNvSpPr>
            <a:spLocks noGrp="1"/>
          </p:cNvSpPr>
          <p:nvPr>
            <p:ph idx="1"/>
          </p:nvPr>
        </p:nvSpPr>
        <p:spPr>
          <a:xfrm>
            <a:off x="683568" y="1059582"/>
            <a:ext cx="8039745" cy="3672408"/>
          </a:xfrm>
        </p:spPr>
        <p:txBody>
          <a:bodyPr/>
          <a:lstStyle/>
          <a:p>
            <a:r>
              <a:rPr lang="nl-NL" dirty="0" smtClean="0"/>
              <a:t>Overleg met het college</a:t>
            </a:r>
          </a:p>
          <a:p>
            <a:r>
              <a:rPr lang="nl-NL" dirty="0" smtClean="0"/>
              <a:t>Bijeenkomst bewonersgroepen</a:t>
            </a:r>
          </a:p>
          <a:p>
            <a:r>
              <a:rPr lang="nl-NL" dirty="0" smtClean="0"/>
              <a:t>Zwijgende meerderheid: enquête</a:t>
            </a:r>
            <a:br>
              <a:rPr lang="nl-NL" dirty="0" smtClean="0"/>
            </a:br>
            <a:r>
              <a:rPr lang="nl-NL" dirty="0" smtClean="0"/>
              <a:t>                                        online dialoog</a:t>
            </a:r>
          </a:p>
          <a:p>
            <a:r>
              <a:rPr lang="nl-NL" dirty="0"/>
              <a:t>Terugkoppeling in de dorpen</a:t>
            </a:r>
          </a:p>
          <a:p>
            <a:r>
              <a:rPr lang="nl-NL" dirty="0" smtClean="0"/>
              <a:t>Enquête raad</a:t>
            </a:r>
          </a:p>
          <a:p>
            <a:r>
              <a:rPr lang="nl-NL" dirty="0" smtClean="0"/>
              <a:t>Interne collega’s</a:t>
            </a:r>
          </a:p>
          <a:p>
            <a:r>
              <a:rPr lang="nl-NL" dirty="0" smtClean="0"/>
              <a:t>Overleg samenwerkingspartners</a:t>
            </a:r>
          </a:p>
          <a:p>
            <a:r>
              <a:rPr lang="nl-NL" dirty="0" smtClean="0"/>
              <a:t>Slotbijeenkomst met vertegenwoordigers bovenstaande partijen</a:t>
            </a:r>
          </a:p>
          <a:p>
            <a:pPr marL="0" indent="0">
              <a:buNone/>
            </a:pPr>
            <a:endParaRPr lang="nl-NL" dirty="0" smtClean="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699542"/>
            <a:ext cx="2619375" cy="1752600"/>
          </a:xfrm>
          <a:prstGeom prst="rect">
            <a:avLst/>
          </a:prstGeom>
        </p:spPr>
      </p:pic>
    </p:spTree>
    <p:extLst>
      <p:ext uri="{BB962C8B-B14F-4D97-AF65-F5344CB8AC3E}">
        <p14:creationId xmlns:p14="http://schemas.microsoft.com/office/powerpoint/2010/main" val="145207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05978"/>
            <a:ext cx="6912768" cy="857250"/>
          </a:xfrm>
        </p:spPr>
        <p:txBody>
          <a:bodyPr/>
          <a:lstStyle/>
          <a:p>
            <a:r>
              <a:rPr lang="nl-NL" dirty="0" smtClean="0"/>
              <a:t>Bewonersgroepen</a:t>
            </a:r>
            <a:endParaRPr lang="nl-NL" dirty="0"/>
          </a:p>
        </p:txBody>
      </p:sp>
      <p:sp>
        <p:nvSpPr>
          <p:cNvPr id="3" name="Tijdelijke aanduiding voor inhoud 2"/>
          <p:cNvSpPr>
            <a:spLocks noGrp="1"/>
          </p:cNvSpPr>
          <p:nvPr>
            <p:ph idx="1"/>
          </p:nvPr>
        </p:nvSpPr>
        <p:spPr>
          <a:xfrm>
            <a:off x="683568" y="1347614"/>
            <a:ext cx="8280920" cy="3600400"/>
          </a:xfrm>
        </p:spPr>
        <p:txBody>
          <a:bodyPr/>
          <a:lstStyle/>
          <a:p>
            <a:pPr lvl="0"/>
            <a:r>
              <a:rPr lang="nl-NL" sz="1900" dirty="0" smtClean="0">
                <a:solidFill>
                  <a:schemeClr val="accent3"/>
                </a:solidFill>
              </a:rPr>
              <a:t>De bewonersgroepen zien als aanvulling op kennis </a:t>
            </a:r>
            <a:r>
              <a:rPr lang="nl-NL" sz="1900" dirty="0">
                <a:solidFill>
                  <a:schemeClr val="accent3"/>
                </a:solidFill>
              </a:rPr>
              <a:t>en </a:t>
            </a:r>
            <a:r>
              <a:rPr lang="nl-NL" sz="1900" dirty="0" smtClean="0">
                <a:solidFill>
                  <a:schemeClr val="accent3"/>
                </a:solidFill>
              </a:rPr>
              <a:t>deskundigheid: adviserend</a:t>
            </a:r>
            <a:endParaRPr lang="nl-NL" sz="1900" dirty="0">
              <a:solidFill>
                <a:schemeClr val="accent3"/>
              </a:solidFill>
            </a:endParaRPr>
          </a:p>
          <a:p>
            <a:pPr lvl="0"/>
            <a:r>
              <a:rPr lang="nl-NL" sz="1900" dirty="0"/>
              <a:t>De gemeente moet meer naar ‘buiten</a:t>
            </a:r>
            <a:r>
              <a:rPr lang="nl-NL" sz="1900" dirty="0" smtClean="0"/>
              <a:t>’</a:t>
            </a:r>
            <a:endParaRPr lang="nl-NL" sz="1900" dirty="0"/>
          </a:p>
          <a:p>
            <a:pPr lvl="0"/>
            <a:r>
              <a:rPr lang="nl-NL" sz="1900" dirty="0" smtClean="0">
                <a:solidFill>
                  <a:schemeClr val="accent3"/>
                </a:solidFill>
              </a:rPr>
              <a:t>Streven </a:t>
            </a:r>
            <a:r>
              <a:rPr lang="nl-NL" sz="1900" dirty="0">
                <a:solidFill>
                  <a:schemeClr val="accent3"/>
                </a:solidFill>
              </a:rPr>
              <a:t>om iedereen te </a:t>
            </a:r>
            <a:r>
              <a:rPr lang="nl-NL" sz="1900" dirty="0" smtClean="0">
                <a:solidFill>
                  <a:schemeClr val="accent3"/>
                </a:solidFill>
              </a:rPr>
              <a:t>betrekken</a:t>
            </a:r>
            <a:endParaRPr lang="nl-NL" sz="1900" dirty="0">
              <a:solidFill>
                <a:schemeClr val="accent3"/>
              </a:solidFill>
            </a:endParaRPr>
          </a:p>
          <a:p>
            <a:pPr lvl="0"/>
            <a:r>
              <a:rPr lang="nl-NL" sz="1900" dirty="0">
                <a:solidFill>
                  <a:schemeClr val="accent3"/>
                </a:solidFill>
              </a:rPr>
              <a:t>Hoe zorg je ervoor dat de bewoners het gevoel hebben dat ze gehoord worden door vertegenwoordigers van de dorpsraad of </a:t>
            </a:r>
            <a:r>
              <a:rPr lang="nl-NL" sz="1900" dirty="0" smtClean="0">
                <a:solidFill>
                  <a:schemeClr val="accent3"/>
                </a:solidFill>
              </a:rPr>
              <a:t>bewonersgroep</a:t>
            </a:r>
            <a:endParaRPr lang="nl-NL" sz="1900" dirty="0">
              <a:solidFill>
                <a:schemeClr val="accent3"/>
              </a:solidFill>
            </a:endParaRPr>
          </a:p>
          <a:p>
            <a:pPr lvl="0"/>
            <a:r>
              <a:rPr lang="nl-NL" sz="1900" dirty="0" smtClean="0">
                <a:solidFill>
                  <a:schemeClr val="accent3"/>
                </a:solidFill>
              </a:rPr>
              <a:t>Meedenken</a:t>
            </a:r>
            <a:endParaRPr lang="nl-NL" sz="1900" dirty="0">
              <a:solidFill>
                <a:schemeClr val="accent3"/>
              </a:solidFill>
            </a:endParaRPr>
          </a:p>
          <a:p>
            <a:pPr lvl="0"/>
            <a:r>
              <a:rPr lang="nl-NL" sz="1900" dirty="0" smtClean="0">
                <a:solidFill>
                  <a:schemeClr val="accent3"/>
                </a:solidFill>
              </a:rPr>
              <a:t>Tijdig </a:t>
            </a:r>
            <a:r>
              <a:rPr lang="nl-NL" sz="1900" dirty="0">
                <a:solidFill>
                  <a:schemeClr val="accent3"/>
                </a:solidFill>
              </a:rPr>
              <a:t>betrekken en aangegeven wat de mate van invloed is in het betreffende </a:t>
            </a:r>
            <a:r>
              <a:rPr lang="nl-NL" sz="1900" dirty="0" smtClean="0">
                <a:solidFill>
                  <a:schemeClr val="accent3"/>
                </a:solidFill>
              </a:rPr>
              <a:t>geval</a:t>
            </a:r>
            <a:endParaRPr lang="nl-NL" sz="1900" dirty="0">
              <a:solidFill>
                <a:schemeClr val="accent3"/>
              </a:solidFill>
            </a:endParaRPr>
          </a:p>
          <a:p>
            <a:pPr lvl="0"/>
            <a:endParaRPr lang="nl-NL" dirty="0"/>
          </a:p>
          <a:p>
            <a:pPr marL="0" indent="0">
              <a:buNone/>
            </a:pPr>
            <a:endParaRPr lang="nl-NL" dirty="0"/>
          </a:p>
        </p:txBody>
      </p:sp>
    </p:spTree>
    <p:extLst>
      <p:ext uri="{BB962C8B-B14F-4D97-AF65-F5344CB8AC3E}">
        <p14:creationId xmlns:p14="http://schemas.microsoft.com/office/powerpoint/2010/main" val="76204617"/>
      </p:ext>
    </p:extLst>
  </p:cSld>
  <p:clrMapOvr>
    <a:masterClrMapping/>
  </p:clrMapOvr>
</p:sld>
</file>

<file path=ppt/theme/theme1.xml><?xml version="1.0" encoding="utf-8"?>
<a:theme xmlns:a="http://schemas.openxmlformats.org/drawingml/2006/main" name="Powerpoint sjabloon Drimmelen">
  <a:themeElements>
    <a:clrScheme name="Drimmelen">
      <a:dk1>
        <a:srgbClr val="000000"/>
      </a:dk1>
      <a:lt1>
        <a:srgbClr val="FFFFFF"/>
      </a:lt1>
      <a:dk2>
        <a:srgbClr val="003366"/>
      </a:dk2>
      <a:lt2>
        <a:srgbClr val="DCDDDE"/>
      </a:lt2>
      <a:accent1>
        <a:srgbClr val="126D9F"/>
      </a:accent1>
      <a:accent2>
        <a:srgbClr val="C2D3E2"/>
      </a:accent2>
      <a:accent3>
        <a:srgbClr val="329A33"/>
      </a:accent3>
      <a:accent4>
        <a:srgbClr val="D89A15"/>
      </a:accent4>
      <a:accent5>
        <a:srgbClr val="8E3589"/>
      </a:accent5>
      <a:accent6>
        <a:srgbClr val="B2D7B2"/>
      </a:accent6>
      <a:hlink>
        <a:srgbClr val="FFCC33"/>
      </a:hlink>
      <a:folHlink>
        <a:srgbClr val="9D9FA2"/>
      </a:folHlink>
    </a:clrScheme>
    <a:fontScheme name="Kantoorthem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toor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toort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toorth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toort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toort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toort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toort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toort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Powerpoint sjabloon Drimmelen</Template>
  <TotalTime>3054</TotalTime>
  <Words>614</Words>
  <Application>Microsoft Office PowerPoint</Application>
  <PresentationFormat>Diavoorstelling (16:9)</PresentationFormat>
  <Paragraphs>114</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Powerpoint sjabloon Drimmelen</vt:lpstr>
      <vt:lpstr>Visie Dorpsgericht werken 3.0</vt:lpstr>
      <vt:lpstr>Wat is Dorpsgericht werken?</vt:lpstr>
      <vt:lpstr>Van toen…</vt:lpstr>
      <vt:lpstr>… naar nu:</vt:lpstr>
      <vt:lpstr>Voorbeelden Dorpsgericht werken</vt:lpstr>
      <vt:lpstr>Hoe doen wij het landelijk?</vt:lpstr>
      <vt:lpstr>Upgraden visie DGW 3.0</vt:lpstr>
      <vt:lpstr>Stappenplan</vt:lpstr>
      <vt:lpstr>Bewonersgroepen</vt:lpstr>
      <vt:lpstr>Inwoners  (via enquête + online dialoog)</vt:lpstr>
      <vt:lpstr>Interne organisatie:</vt:lpstr>
      <vt:lpstr>Raad: </vt:lpstr>
      <vt:lpstr>Stuurgroep </vt:lpstr>
      <vt:lpstr>Concept visie</vt:lpstr>
      <vt:lpstr>5 Thema’s voor vanavond:</vt:lpstr>
      <vt:lpstr>Hoe verder?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Dorspgericht werken</dc:title>
  <dc:creator>Lilian Lambrechts</dc:creator>
  <cp:lastModifiedBy>Anouk van Bragt</cp:lastModifiedBy>
  <cp:revision>102</cp:revision>
  <cp:lastPrinted>2018-02-05T16:18:25Z</cp:lastPrinted>
  <dcterms:created xsi:type="dcterms:W3CDTF">2018-01-29T14:21:19Z</dcterms:created>
  <dcterms:modified xsi:type="dcterms:W3CDTF">2018-10-12T07:54:13Z</dcterms:modified>
</cp:coreProperties>
</file>